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09" r:id="rId1"/>
  </p:sldMasterIdLst>
  <p:notesMasterIdLst>
    <p:notesMasterId r:id="rId14"/>
  </p:notesMasterIdLst>
  <p:handoutMasterIdLst>
    <p:handoutMasterId r:id="rId15"/>
  </p:handoutMasterIdLst>
  <p:sldIdLst>
    <p:sldId id="280" r:id="rId2"/>
    <p:sldId id="306" r:id="rId3"/>
    <p:sldId id="318" r:id="rId4"/>
    <p:sldId id="322" r:id="rId5"/>
    <p:sldId id="323" r:id="rId6"/>
    <p:sldId id="320" r:id="rId7"/>
    <p:sldId id="319" r:id="rId8"/>
    <p:sldId id="321" r:id="rId9"/>
    <p:sldId id="324" r:id="rId10"/>
    <p:sldId id="325" r:id="rId11"/>
    <p:sldId id="317" r:id="rId12"/>
    <p:sldId id="301" r:id="rId13"/>
  </p:sldIdLst>
  <p:sldSz cx="23409275" cy="13166725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1pPr>
    <a:lvl2pPr marL="1120775" indent="317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2244725" indent="317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3368675" indent="317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4494213" indent="317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31" userDrawn="1">
          <p15:clr>
            <a:srgbClr val="A4A3A4"/>
          </p15:clr>
        </p15:guide>
        <p15:guide id="2" pos="89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85A5A"/>
    <a:srgbClr val="84B082"/>
    <a:srgbClr val="123F68"/>
    <a:srgbClr val="F7C1BB"/>
    <a:srgbClr val="FFD670"/>
    <a:srgbClr val="70D6FF"/>
    <a:srgbClr val="FF70A6"/>
    <a:srgbClr val="39A0ED"/>
    <a:srgbClr val="ADFC92"/>
    <a:srgbClr val="DE6E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536"/>
    <p:restoredTop sz="89355"/>
  </p:normalViewPr>
  <p:slideViewPr>
    <p:cSldViewPr showGuides="1">
      <p:cViewPr varScale="1">
        <p:scale>
          <a:sx n="64" d="100"/>
          <a:sy n="64" d="100"/>
        </p:scale>
        <p:origin x="168" y="288"/>
      </p:cViewPr>
      <p:guideLst>
        <p:guide orient="horz" pos="931"/>
        <p:guide pos="89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howGuides="1">
      <p:cViewPr varScale="1">
        <p:scale>
          <a:sx n="99" d="100"/>
          <a:sy n="99" d="100"/>
        </p:scale>
        <p:origin x="4272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9CD488B-A667-8B48-8B13-D1FA4CAC9F8C}" type="doc">
      <dgm:prSet loTypeId="urn:microsoft.com/office/officeart/2005/8/layout/chevron2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721C426-A1DD-3441-B5D7-4B143EFE7161}">
      <dgm:prSet phldrT="[Text]"/>
      <dgm:spPr>
        <a:solidFill>
          <a:srgbClr val="123F68"/>
        </a:solidFill>
        <a:ln>
          <a:solidFill>
            <a:schemeClr val="tx1">
              <a:lumMod val="85000"/>
              <a:lumOff val="15000"/>
            </a:schemeClr>
          </a:solidFill>
        </a:ln>
      </dgm:spPr>
      <dgm:t>
        <a:bodyPr/>
        <a:lstStyle/>
        <a:p>
          <a:r>
            <a:rPr lang="en-US" dirty="0"/>
            <a:t>Corporate Strategy</a:t>
          </a:r>
        </a:p>
      </dgm:t>
    </dgm:pt>
    <dgm:pt modelId="{1241C5EC-7059-4546-9AB4-4FC80F86C108}" type="parTrans" cxnId="{822B2649-C2BC-8740-9919-54C1F4B0A0E1}">
      <dgm:prSet/>
      <dgm:spPr/>
      <dgm:t>
        <a:bodyPr/>
        <a:lstStyle/>
        <a:p>
          <a:endParaRPr lang="en-US"/>
        </a:p>
      </dgm:t>
    </dgm:pt>
    <dgm:pt modelId="{684B6C47-5092-3E49-BBB2-34B07B982893}" type="sibTrans" cxnId="{822B2649-C2BC-8740-9919-54C1F4B0A0E1}">
      <dgm:prSet/>
      <dgm:spPr/>
      <dgm:t>
        <a:bodyPr/>
        <a:lstStyle/>
        <a:p>
          <a:endParaRPr lang="en-US"/>
        </a:p>
      </dgm:t>
    </dgm:pt>
    <dgm:pt modelId="{B3BF83C4-8A4C-F64E-8103-1E46562C8C1B}">
      <dgm:prSet phldrT="[Text]"/>
      <dgm:spPr>
        <a:ln>
          <a:solidFill>
            <a:schemeClr val="tx1">
              <a:lumMod val="85000"/>
              <a:lumOff val="15000"/>
            </a:schemeClr>
          </a:solidFill>
        </a:ln>
      </dgm:spPr>
      <dgm:t>
        <a:bodyPr/>
        <a:lstStyle/>
        <a:p>
          <a:r>
            <a:rPr lang="en-US" dirty="0"/>
            <a:t>Large telecom marketing dept</a:t>
          </a:r>
        </a:p>
      </dgm:t>
    </dgm:pt>
    <dgm:pt modelId="{35FC8B64-2322-9947-8D8A-C5749A999C52}" type="parTrans" cxnId="{BB55F754-4A0D-6F47-8CC9-5BE0A6185249}">
      <dgm:prSet/>
      <dgm:spPr/>
      <dgm:t>
        <a:bodyPr/>
        <a:lstStyle/>
        <a:p>
          <a:endParaRPr lang="en-US"/>
        </a:p>
      </dgm:t>
    </dgm:pt>
    <dgm:pt modelId="{16EF47AC-8F53-C048-A446-CEA32DD57D63}" type="sibTrans" cxnId="{BB55F754-4A0D-6F47-8CC9-5BE0A6185249}">
      <dgm:prSet/>
      <dgm:spPr/>
      <dgm:t>
        <a:bodyPr/>
        <a:lstStyle/>
        <a:p>
          <a:endParaRPr lang="en-US"/>
        </a:p>
      </dgm:t>
    </dgm:pt>
    <dgm:pt modelId="{5AA79412-387B-0941-ABC2-C6658981BF43}">
      <dgm:prSet phldrT="[Text]"/>
      <dgm:spPr>
        <a:solidFill>
          <a:srgbClr val="123F68"/>
        </a:solidFill>
        <a:ln>
          <a:solidFill>
            <a:schemeClr val="tx1">
              <a:lumMod val="85000"/>
              <a:lumOff val="15000"/>
            </a:schemeClr>
          </a:solidFill>
        </a:ln>
      </dgm:spPr>
      <dgm:t>
        <a:bodyPr/>
        <a:lstStyle/>
        <a:p>
          <a:r>
            <a:rPr lang="en-US" dirty="0"/>
            <a:t>Dept Strategy</a:t>
          </a:r>
        </a:p>
      </dgm:t>
    </dgm:pt>
    <dgm:pt modelId="{E78531AF-62DB-1C4F-9A62-43EE0CCBCCF5}" type="parTrans" cxnId="{AD14ECE6-2C37-504E-B4EC-C4AE5CB35527}">
      <dgm:prSet/>
      <dgm:spPr/>
      <dgm:t>
        <a:bodyPr/>
        <a:lstStyle/>
        <a:p>
          <a:endParaRPr lang="en-US"/>
        </a:p>
      </dgm:t>
    </dgm:pt>
    <dgm:pt modelId="{AE876B6B-C5AC-E046-B8DF-3A4F39C019CA}" type="sibTrans" cxnId="{AD14ECE6-2C37-504E-B4EC-C4AE5CB35527}">
      <dgm:prSet/>
      <dgm:spPr/>
      <dgm:t>
        <a:bodyPr/>
        <a:lstStyle/>
        <a:p>
          <a:endParaRPr lang="en-US"/>
        </a:p>
      </dgm:t>
    </dgm:pt>
    <dgm:pt modelId="{85E5F843-73AE-2742-9687-D5DEF7E793E3}">
      <dgm:prSet phldrT="[Text]"/>
      <dgm:spPr>
        <a:ln>
          <a:solidFill>
            <a:schemeClr val="tx1">
              <a:lumMod val="85000"/>
              <a:lumOff val="15000"/>
            </a:schemeClr>
          </a:solidFill>
        </a:ln>
      </dgm:spPr>
      <dgm:t>
        <a:bodyPr/>
        <a:lstStyle/>
        <a:p>
          <a:r>
            <a:rPr lang="en-US" dirty="0"/>
            <a:t>Responsible for retention and cross-sell</a:t>
          </a:r>
        </a:p>
      </dgm:t>
    </dgm:pt>
    <dgm:pt modelId="{C4EF2BD1-B9E4-A64C-8127-E5DA37349285}" type="parTrans" cxnId="{F2A24F29-C076-C941-8A6F-E3E49B3A2C97}">
      <dgm:prSet/>
      <dgm:spPr/>
      <dgm:t>
        <a:bodyPr/>
        <a:lstStyle/>
        <a:p>
          <a:endParaRPr lang="en-US"/>
        </a:p>
      </dgm:t>
    </dgm:pt>
    <dgm:pt modelId="{D9329D77-4012-8F45-862E-48A314E4EDD8}" type="sibTrans" cxnId="{F2A24F29-C076-C941-8A6F-E3E49B3A2C97}">
      <dgm:prSet/>
      <dgm:spPr/>
      <dgm:t>
        <a:bodyPr/>
        <a:lstStyle/>
        <a:p>
          <a:endParaRPr lang="en-US"/>
        </a:p>
      </dgm:t>
    </dgm:pt>
    <dgm:pt modelId="{D1C481E8-2A32-5447-AD13-BC9885C32AD1}">
      <dgm:prSet phldrT="[Text]"/>
      <dgm:spPr>
        <a:ln>
          <a:solidFill>
            <a:schemeClr val="tx1">
              <a:lumMod val="85000"/>
              <a:lumOff val="15000"/>
            </a:schemeClr>
          </a:solidFill>
        </a:ln>
      </dgm:spPr>
      <dgm:t>
        <a:bodyPr/>
        <a:lstStyle/>
        <a:p>
          <a:r>
            <a:rPr lang="en-US" dirty="0"/>
            <a:t>Required to increase # of customers and average revenue</a:t>
          </a:r>
        </a:p>
      </dgm:t>
    </dgm:pt>
    <dgm:pt modelId="{55798C2A-AC8A-234A-958E-673CF6BD1DD6}" type="parTrans" cxnId="{F8746AC4-66D3-2A43-A909-46A70F91E4AA}">
      <dgm:prSet/>
      <dgm:spPr/>
      <dgm:t>
        <a:bodyPr/>
        <a:lstStyle/>
        <a:p>
          <a:endParaRPr lang="en-US"/>
        </a:p>
      </dgm:t>
    </dgm:pt>
    <dgm:pt modelId="{43495BBF-466F-F940-9D84-279A9617120D}" type="sibTrans" cxnId="{F8746AC4-66D3-2A43-A909-46A70F91E4AA}">
      <dgm:prSet/>
      <dgm:spPr/>
      <dgm:t>
        <a:bodyPr/>
        <a:lstStyle/>
        <a:p>
          <a:endParaRPr lang="en-US"/>
        </a:p>
      </dgm:t>
    </dgm:pt>
    <dgm:pt modelId="{8951961A-9507-C347-BAE0-7E80682CD8C1}">
      <dgm:prSet phldrT="[Text]"/>
      <dgm:spPr>
        <a:solidFill>
          <a:srgbClr val="123F68"/>
        </a:solidFill>
        <a:ln>
          <a:solidFill>
            <a:schemeClr val="tx1">
              <a:lumMod val="85000"/>
              <a:lumOff val="15000"/>
            </a:schemeClr>
          </a:solidFill>
        </a:ln>
      </dgm:spPr>
      <dgm:t>
        <a:bodyPr/>
        <a:lstStyle/>
        <a:p>
          <a:r>
            <a:rPr lang="en-US" dirty="0"/>
            <a:t>New Initiative</a:t>
          </a:r>
        </a:p>
      </dgm:t>
    </dgm:pt>
    <dgm:pt modelId="{BC21A7EF-536F-3149-BBAC-7CE38DC65AA8}" type="parTrans" cxnId="{C77C2DC0-583F-CE4A-939B-E4F00776508B}">
      <dgm:prSet/>
      <dgm:spPr/>
      <dgm:t>
        <a:bodyPr/>
        <a:lstStyle/>
        <a:p>
          <a:endParaRPr lang="en-US"/>
        </a:p>
      </dgm:t>
    </dgm:pt>
    <dgm:pt modelId="{C48F2F32-12D3-B144-B746-E5B6C70DB054}" type="sibTrans" cxnId="{C77C2DC0-583F-CE4A-939B-E4F00776508B}">
      <dgm:prSet/>
      <dgm:spPr/>
      <dgm:t>
        <a:bodyPr/>
        <a:lstStyle/>
        <a:p>
          <a:endParaRPr lang="en-US"/>
        </a:p>
      </dgm:t>
    </dgm:pt>
    <dgm:pt modelId="{E99DDE88-3234-AD42-B924-16955FC2D6AA}">
      <dgm:prSet phldrT="[Text]"/>
      <dgm:spPr>
        <a:ln>
          <a:solidFill>
            <a:schemeClr val="tx1">
              <a:lumMod val="85000"/>
              <a:lumOff val="15000"/>
            </a:schemeClr>
          </a:solidFill>
        </a:ln>
      </dgm:spPr>
      <dgm:t>
        <a:bodyPr/>
        <a:lstStyle/>
        <a:p>
          <a:r>
            <a:rPr lang="en-US" dirty="0"/>
            <a:t>Retain top third of customer base</a:t>
          </a:r>
        </a:p>
      </dgm:t>
    </dgm:pt>
    <dgm:pt modelId="{E087C662-0972-6142-8669-3FCE478D0995}" type="parTrans" cxnId="{39FDD781-173E-B549-9E1B-F728A158CDE0}">
      <dgm:prSet/>
      <dgm:spPr/>
      <dgm:t>
        <a:bodyPr/>
        <a:lstStyle/>
        <a:p>
          <a:endParaRPr lang="en-US"/>
        </a:p>
      </dgm:t>
    </dgm:pt>
    <dgm:pt modelId="{AAA634A6-A4B7-DD42-8031-8DBF23717F57}" type="sibTrans" cxnId="{39FDD781-173E-B549-9E1B-F728A158CDE0}">
      <dgm:prSet/>
      <dgm:spPr/>
      <dgm:t>
        <a:bodyPr/>
        <a:lstStyle/>
        <a:p>
          <a:endParaRPr lang="en-US"/>
        </a:p>
      </dgm:t>
    </dgm:pt>
    <dgm:pt modelId="{5FF5F564-4390-894E-AFFF-83259DA513A5}">
      <dgm:prSet phldrT="[Text]"/>
      <dgm:spPr>
        <a:ln>
          <a:solidFill>
            <a:schemeClr val="tx1">
              <a:lumMod val="85000"/>
              <a:lumOff val="15000"/>
            </a:schemeClr>
          </a:solidFill>
        </a:ln>
      </dgm:spPr>
      <dgm:t>
        <a:bodyPr/>
        <a:lstStyle/>
        <a:p>
          <a:r>
            <a:rPr lang="en-US" dirty="0"/>
            <a:t>Cross-sell to existing customers to gap fill</a:t>
          </a:r>
        </a:p>
      </dgm:t>
    </dgm:pt>
    <dgm:pt modelId="{5D5D7986-427E-1543-92F7-9B1E85E2537F}" type="parTrans" cxnId="{5A9F4494-FB88-244A-B4A2-4B27F160F8B4}">
      <dgm:prSet/>
      <dgm:spPr/>
      <dgm:t>
        <a:bodyPr/>
        <a:lstStyle/>
        <a:p>
          <a:endParaRPr lang="en-US"/>
        </a:p>
      </dgm:t>
    </dgm:pt>
    <dgm:pt modelId="{A15FC17D-3348-4647-AA3F-8FC40FCBBBB5}" type="sibTrans" cxnId="{5A9F4494-FB88-244A-B4A2-4B27F160F8B4}">
      <dgm:prSet/>
      <dgm:spPr/>
      <dgm:t>
        <a:bodyPr/>
        <a:lstStyle/>
        <a:p>
          <a:endParaRPr lang="en-US"/>
        </a:p>
      </dgm:t>
    </dgm:pt>
    <dgm:pt modelId="{EBE3EBF3-02ED-4E41-97D4-DF4C8ECEC2CC}">
      <dgm:prSet phldrT="[Text]"/>
      <dgm:spPr>
        <a:ln>
          <a:solidFill>
            <a:schemeClr val="tx1">
              <a:lumMod val="85000"/>
              <a:lumOff val="15000"/>
            </a:schemeClr>
          </a:solidFill>
        </a:ln>
      </dgm:spPr>
      <dgm:t>
        <a:bodyPr/>
        <a:lstStyle/>
        <a:p>
          <a:r>
            <a:rPr lang="en-US" dirty="0"/>
            <a:t>Targets at company level</a:t>
          </a:r>
        </a:p>
      </dgm:t>
    </dgm:pt>
    <dgm:pt modelId="{AE02CA32-360B-AC45-BBE0-62705FD6E5DB}" type="parTrans" cxnId="{35BC87E6-3F4E-DE4C-8E07-938EA59CEE99}">
      <dgm:prSet/>
      <dgm:spPr/>
      <dgm:t>
        <a:bodyPr/>
        <a:lstStyle/>
        <a:p>
          <a:endParaRPr lang="en-US"/>
        </a:p>
      </dgm:t>
    </dgm:pt>
    <dgm:pt modelId="{0FF9F378-98F3-A847-966F-35DE8942A203}" type="sibTrans" cxnId="{35BC87E6-3F4E-DE4C-8E07-938EA59CEE99}">
      <dgm:prSet/>
      <dgm:spPr/>
      <dgm:t>
        <a:bodyPr/>
        <a:lstStyle/>
        <a:p>
          <a:endParaRPr lang="en-US"/>
        </a:p>
      </dgm:t>
    </dgm:pt>
    <dgm:pt modelId="{DB00B056-E374-A04F-920D-019F49DCCAFA}" type="pres">
      <dgm:prSet presAssocID="{19CD488B-A667-8B48-8B13-D1FA4CAC9F8C}" presName="linearFlow" presStyleCnt="0">
        <dgm:presLayoutVars>
          <dgm:dir/>
          <dgm:animLvl val="lvl"/>
          <dgm:resizeHandles val="exact"/>
        </dgm:presLayoutVars>
      </dgm:prSet>
      <dgm:spPr/>
    </dgm:pt>
    <dgm:pt modelId="{C6F7B28F-F350-644A-893A-BE40E7D9B366}" type="pres">
      <dgm:prSet presAssocID="{2721C426-A1DD-3441-B5D7-4B143EFE7161}" presName="composite" presStyleCnt="0"/>
      <dgm:spPr/>
    </dgm:pt>
    <dgm:pt modelId="{978313AB-3CCF-EA4C-8F25-7530180F3909}" type="pres">
      <dgm:prSet presAssocID="{2721C426-A1DD-3441-B5D7-4B143EFE7161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A414C61A-7D7D-154F-B2A8-1316912DBFAE}" type="pres">
      <dgm:prSet presAssocID="{2721C426-A1DD-3441-B5D7-4B143EFE7161}" presName="descendantText" presStyleLbl="alignAcc1" presStyleIdx="0" presStyleCnt="3">
        <dgm:presLayoutVars>
          <dgm:bulletEnabled val="1"/>
        </dgm:presLayoutVars>
      </dgm:prSet>
      <dgm:spPr/>
    </dgm:pt>
    <dgm:pt modelId="{1C17E713-50D6-FF42-AC98-B4E0114C9050}" type="pres">
      <dgm:prSet presAssocID="{684B6C47-5092-3E49-BBB2-34B07B982893}" presName="sp" presStyleCnt="0"/>
      <dgm:spPr/>
    </dgm:pt>
    <dgm:pt modelId="{E9A9023C-ED35-5D46-A51F-1927183A68A1}" type="pres">
      <dgm:prSet presAssocID="{5AA79412-387B-0941-ABC2-C6658981BF43}" presName="composite" presStyleCnt="0"/>
      <dgm:spPr/>
    </dgm:pt>
    <dgm:pt modelId="{218E9F09-3A6A-A24B-925F-9D43BC6ECBBD}" type="pres">
      <dgm:prSet presAssocID="{5AA79412-387B-0941-ABC2-C6658981BF43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83DB748B-14E2-ED4E-B8CA-E5A723514B76}" type="pres">
      <dgm:prSet presAssocID="{5AA79412-387B-0941-ABC2-C6658981BF43}" presName="descendantText" presStyleLbl="alignAcc1" presStyleIdx="1" presStyleCnt="3">
        <dgm:presLayoutVars>
          <dgm:bulletEnabled val="1"/>
        </dgm:presLayoutVars>
      </dgm:prSet>
      <dgm:spPr/>
    </dgm:pt>
    <dgm:pt modelId="{B399F829-53B0-BA4E-B637-5213765EC7BE}" type="pres">
      <dgm:prSet presAssocID="{AE876B6B-C5AC-E046-B8DF-3A4F39C019CA}" presName="sp" presStyleCnt="0"/>
      <dgm:spPr/>
    </dgm:pt>
    <dgm:pt modelId="{7CA3E2EA-74D6-2842-932E-97B1ADBE91E4}" type="pres">
      <dgm:prSet presAssocID="{8951961A-9507-C347-BAE0-7E80682CD8C1}" presName="composite" presStyleCnt="0"/>
      <dgm:spPr/>
    </dgm:pt>
    <dgm:pt modelId="{C43F5489-6C7E-9D4F-BE0C-A0A21F0CAB27}" type="pres">
      <dgm:prSet presAssocID="{8951961A-9507-C347-BAE0-7E80682CD8C1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D81A63A5-4196-B24B-A95E-0B938F14FD0C}" type="pres">
      <dgm:prSet presAssocID="{8951961A-9507-C347-BAE0-7E80682CD8C1}" presName="descendantText" presStyleLbl="alignAcc1" presStyleIdx="2" presStyleCnt="3">
        <dgm:presLayoutVars>
          <dgm:bulletEnabled val="1"/>
        </dgm:presLayoutVars>
      </dgm:prSet>
      <dgm:spPr/>
    </dgm:pt>
  </dgm:ptLst>
  <dgm:cxnLst>
    <dgm:cxn modelId="{D9F7E412-FA2C-2644-96A3-0C8D7CB6D023}" type="presOf" srcId="{B3BF83C4-8A4C-F64E-8103-1E46562C8C1B}" destId="{A414C61A-7D7D-154F-B2A8-1316912DBFAE}" srcOrd="0" destOrd="0" presId="urn:microsoft.com/office/officeart/2005/8/layout/chevron2"/>
    <dgm:cxn modelId="{F2A24F29-C076-C941-8A6F-E3E49B3A2C97}" srcId="{5AA79412-387B-0941-ABC2-C6658981BF43}" destId="{85E5F843-73AE-2742-9687-D5DEF7E793E3}" srcOrd="0" destOrd="0" parTransId="{C4EF2BD1-B9E4-A64C-8127-E5DA37349285}" sibTransId="{D9329D77-4012-8F45-862E-48A314E4EDD8}"/>
    <dgm:cxn modelId="{FC7D6430-4EEF-A94E-8C2B-BEC42F9CDCD5}" type="presOf" srcId="{E99DDE88-3234-AD42-B924-16955FC2D6AA}" destId="{D81A63A5-4196-B24B-A95E-0B938F14FD0C}" srcOrd="0" destOrd="0" presId="urn:microsoft.com/office/officeart/2005/8/layout/chevron2"/>
    <dgm:cxn modelId="{A55C9A31-4C25-E54E-891D-B388126442F0}" type="presOf" srcId="{85E5F843-73AE-2742-9687-D5DEF7E793E3}" destId="{83DB748B-14E2-ED4E-B8CA-E5A723514B76}" srcOrd="0" destOrd="0" presId="urn:microsoft.com/office/officeart/2005/8/layout/chevron2"/>
    <dgm:cxn modelId="{822B2649-C2BC-8740-9919-54C1F4B0A0E1}" srcId="{19CD488B-A667-8B48-8B13-D1FA4CAC9F8C}" destId="{2721C426-A1DD-3441-B5D7-4B143EFE7161}" srcOrd="0" destOrd="0" parTransId="{1241C5EC-7059-4546-9AB4-4FC80F86C108}" sibTransId="{684B6C47-5092-3E49-BBB2-34B07B982893}"/>
    <dgm:cxn modelId="{BB55F754-4A0D-6F47-8CC9-5BE0A6185249}" srcId="{2721C426-A1DD-3441-B5D7-4B143EFE7161}" destId="{B3BF83C4-8A4C-F64E-8103-1E46562C8C1B}" srcOrd="0" destOrd="0" parTransId="{35FC8B64-2322-9947-8D8A-C5749A999C52}" sibTransId="{16EF47AC-8F53-C048-A446-CEA32DD57D63}"/>
    <dgm:cxn modelId="{6D08DB59-661E-C04C-B5EA-1E9604A324F6}" type="presOf" srcId="{8951961A-9507-C347-BAE0-7E80682CD8C1}" destId="{C43F5489-6C7E-9D4F-BE0C-A0A21F0CAB27}" srcOrd="0" destOrd="0" presId="urn:microsoft.com/office/officeart/2005/8/layout/chevron2"/>
    <dgm:cxn modelId="{81BD846F-03A5-8B48-926E-A325BB54878C}" type="presOf" srcId="{2721C426-A1DD-3441-B5D7-4B143EFE7161}" destId="{978313AB-3CCF-EA4C-8F25-7530180F3909}" srcOrd="0" destOrd="0" presId="urn:microsoft.com/office/officeart/2005/8/layout/chevron2"/>
    <dgm:cxn modelId="{39FDD781-173E-B549-9E1B-F728A158CDE0}" srcId="{8951961A-9507-C347-BAE0-7E80682CD8C1}" destId="{E99DDE88-3234-AD42-B924-16955FC2D6AA}" srcOrd="0" destOrd="0" parTransId="{E087C662-0972-6142-8669-3FCE478D0995}" sibTransId="{AAA634A6-A4B7-DD42-8031-8DBF23717F57}"/>
    <dgm:cxn modelId="{E9133082-F780-1E4C-98B7-9AA9670F8CC0}" type="presOf" srcId="{5FF5F564-4390-894E-AFFF-83259DA513A5}" destId="{D81A63A5-4196-B24B-A95E-0B938F14FD0C}" srcOrd="0" destOrd="1" presId="urn:microsoft.com/office/officeart/2005/8/layout/chevron2"/>
    <dgm:cxn modelId="{5A9F4494-FB88-244A-B4A2-4B27F160F8B4}" srcId="{8951961A-9507-C347-BAE0-7E80682CD8C1}" destId="{5FF5F564-4390-894E-AFFF-83259DA513A5}" srcOrd="1" destOrd="0" parTransId="{5D5D7986-427E-1543-92F7-9B1E85E2537F}" sibTransId="{A15FC17D-3348-4647-AA3F-8FC40FCBBBB5}"/>
    <dgm:cxn modelId="{41FA15A9-8DA0-D44C-8980-8CED4E16653E}" type="presOf" srcId="{EBE3EBF3-02ED-4E41-97D4-DF4C8ECEC2CC}" destId="{A414C61A-7D7D-154F-B2A8-1316912DBFAE}" srcOrd="0" destOrd="1" presId="urn:microsoft.com/office/officeart/2005/8/layout/chevron2"/>
    <dgm:cxn modelId="{C77C2DC0-583F-CE4A-939B-E4F00776508B}" srcId="{19CD488B-A667-8B48-8B13-D1FA4CAC9F8C}" destId="{8951961A-9507-C347-BAE0-7E80682CD8C1}" srcOrd="2" destOrd="0" parTransId="{BC21A7EF-536F-3149-BBAC-7CE38DC65AA8}" sibTransId="{C48F2F32-12D3-B144-B746-E5B6C70DB054}"/>
    <dgm:cxn modelId="{F8746AC4-66D3-2A43-A909-46A70F91E4AA}" srcId="{5AA79412-387B-0941-ABC2-C6658981BF43}" destId="{D1C481E8-2A32-5447-AD13-BC9885C32AD1}" srcOrd="1" destOrd="0" parTransId="{55798C2A-AC8A-234A-958E-673CF6BD1DD6}" sibTransId="{43495BBF-466F-F940-9D84-279A9617120D}"/>
    <dgm:cxn modelId="{81C5C2CC-2034-A440-A4BC-A72814DDFACC}" type="presOf" srcId="{19CD488B-A667-8B48-8B13-D1FA4CAC9F8C}" destId="{DB00B056-E374-A04F-920D-019F49DCCAFA}" srcOrd="0" destOrd="0" presId="urn:microsoft.com/office/officeart/2005/8/layout/chevron2"/>
    <dgm:cxn modelId="{5B5C5ECE-21F5-F541-8E71-0752642094BB}" type="presOf" srcId="{D1C481E8-2A32-5447-AD13-BC9885C32AD1}" destId="{83DB748B-14E2-ED4E-B8CA-E5A723514B76}" srcOrd="0" destOrd="1" presId="urn:microsoft.com/office/officeart/2005/8/layout/chevron2"/>
    <dgm:cxn modelId="{35BC87E6-3F4E-DE4C-8E07-938EA59CEE99}" srcId="{2721C426-A1DD-3441-B5D7-4B143EFE7161}" destId="{EBE3EBF3-02ED-4E41-97D4-DF4C8ECEC2CC}" srcOrd="1" destOrd="0" parTransId="{AE02CA32-360B-AC45-BBE0-62705FD6E5DB}" sibTransId="{0FF9F378-98F3-A847-966F-35DE8942A203}"/>
    <dgm:cxn modelId="{AD14ECE6-2C37-504E-B4EC-C4AE5CB35527}" srcId="{19CD488B-A667-8B48-8B13-D1FA4CAC9F8C}" destId="{5AA79412-387B-0941-ABC2-C6658981BF43}" srcOrd="1" destOrd="0" parTransId="{E78531AF-62DB-1C4F-9A62-43EE0CCBCCF5}" sibTransId="{AE876B6B-C5AC-E046-B8DF-3A4F39C019CA}"/>
    <dgm:cxn modelId="{6D8FA5FA-A433-564C-B652-FF765963F474}" type="presOf" srcId="{5AA79412-387B-0941-ABC2-C6658981BF43}" destId="{218E9F09-3A6A-A24B-925F-9D43BC6ECBBD}" srcOrd="0" destOrd="0" presId="urn:microsoft.com/office/officeart/2005/8/layout/chevron2"/>
    <dgm:cxn modelId="{8BE39CE1-790A-D943-A413-02E9E6FB1287}" type="presParOf" srcId="{DB00B056-E374-A04F-920D-019F49DCCAFA}" destId="{C6F7B28F-F350-644A-893A-BE40E7D9B366}" srcOrd="0" destOrd="0" presId="urn:microsoft.com/office/officeart/2005/8/layout/chevron2"/>
    <dgm:cxn modelId="{D1ADC2F6-3A1F-0742-8307-8668FD77257C}" type="presParOf" srcId="{C6F7B28F-F350-644A-893A-BE40E7D9B366}" destId="{978313AB-3CCF-EA4C-8F25-7530180F3909}" srcOrd="0" destOrd="0" presId="urn:microsoft.com/office/officeart/2005/8/layout/chevron2"/>
    <dgm:cxn modelId="{B69D8AA1-3DEB-1C49-B33D-E66FA45D1A32}" type="presParOf" srcId="{C6F7B28F-F350-644A-893A-BE40E7D9B366}" destId="{A414C61A-7D7D-154F-B2A8-1316912DBFAE}" srcOrd="1" destOrd="0" presId="urn:microsoft.com/office/officeart/2005/8/layout/chevron2"/>
    <dgm:cxn modelId="{0CDD62B1-9549-6949-8FF6-1EECFB0EE333}" type="presParOf" srcId="{DB00B056-E374-A04F-920D-019F49DCCAFA}" destId="{1C17E713-50D6-FF42-AC98-B4E0114C9050}" srcOrd="1" destOrd="0" presId="urn:microsoft.com/office/officeart/2005/8/layout/chevron2"/>
    <dgm:cxn modelId="{34774987-29B8-8A4D-94AD-F1DB685AA33C}" type="presParOf" srcId="{DB00B056-E374-A04F-920D-019F49DCCAFA}" destId="{E9A9023C-ED35-5D46-A51F-1927183A68A1}" srcOrd="2" destOrd="0" presId="urn:microsoft.com/office/officeart/2005/8/layout/chevron2"/>
    <dgm:cxn modelId="{E32919A2-B8BF-AF41-A75D-888AA3E43A40}" type="presParOf" srcId="{E9A9023C-ED35-5D46-A51F-1927183A68A1}" destId="{218E9F09-3A6A-A24B-925F-9D43BC6ECBBD}" srcOrd="0" destOrd="0" presId="urn:microsoft.com/office/officeart/2005/8/layout/chevron2"/>
    <dgm:cxn modelId="{037E0843-9686-7444-B008-8558E01DF5BA}" type="presParOf" srcId="{E9A9023C-ED35-5D46-A51F-1927183A68A1}" destId="{83DB748B-14E2-ED4E-B8CA-E5A723514B76}" srcOrd="1" destOrd="0" presId="urn:microsoft.com/office/officeart/2005/8/layout/chevron2"/>
    <dgm:cxn modelId="{B285A3A8-FC41-FA42-A4D2-42A2CAF95090}" type="presParOf" srcId="{DB00B056-E374-A04F-920D-019F49DCCAFA}" destId="{B399F829-53B0-BA4E-B637-5213765EC7BE}" srcOrd="3" destOrd="0" presId="urn:microsoft.com/office/officeart/2005/8/layout/chevron2"/>
    <dgm:cxn modelId="{A99DD34C-E167-CF46-89D5-D2B60AA0BCFD}" type="presParOf" srcId="{DB00B056-E374-A04F-920D-019F49DCCAFA}" destId="{7CA3E2EA-74D6-2842-932E-97B1ADBE91E4}" srcOrd="4" destOrd="0" presId="urn:microsoft.com/office/officeart/2005/8/layout/chevron2"/>
    <dgm:cxn modelId="{56185754-050C-E84B-895B-C6B6F3FD4C2A}" type="presParOf" srcId="{7CA3E2EA-74D6-2842-932E-97B1ADBE91E4}" destId="{C43F5489-6C7E-9D4F-BE0C-A0A21F0CAB27}" srcOrd="0" destOrd="0" presId="urn:microsoft.com/office/officeart/2005/8/layout/chevron2"/>
    <dgm:cxn modelId="{4C786FB3-16DD-CF4C-8796-C1B174D3B2EA}" type="presParOf" srcId="{7CA3E2EA-74D6-2842-932E-97B1ADBE91E4}" destId="{D81A63A5-4196-B24B-A95E-0B938F14FD0C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9CD488B-A667-8B48-8B13-D1FA4CAC9F8C}" type="doc">
      <dgm:prSet loTypeId="urn:microsoft.com/office/officeart/2005/8/layout/chevron2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721C426-A1DD-3441-B5D7-4B143EFE7161}">
      <dgm:prSet phldrT="[Text]"/>
      <dgm:spPr>
        <a:solidFill>
          <a:srgbClr val="123F68"/>
        </a:solidFill>
        <a:ln>
          <a:solidFill>
            <a:schemeClr val="tx1">
              <a:lumMod val="85000"/>
              <a:lumOff val="15000"/>
            </a:schemeClr>
          </a:solidFill>
        </a:ln>
      </dgm:spPr>
      <dgm:t>
        <a:bodyPr/>
        <a:lstStyle/>
        <a:p>
          <a:r>
            <a:rPr lang="en-US" dirty="0"/>
            <a:t>Corporate Strategy</a:t>
          </a:r>
        </a:p>
      </dgm:t>
    </dgm:pt>
    <dgm:pt modelId="{1241C5EC-7059-4546-9AB4-4FC80F86C108}" type="parTrans" cxnId="{822B2649-C2BC-8740-9919-54C1F4B0A0E1}">
      <dgm:prSet/>
      <dgm:spPr/>
      <dgm:t>
        <a:bodyPr/>
        <a:lstStyle/>
        <a:p>
          <a:endParaRPr lang="en-US"/>
        </a:p>
      </dgm:t>
    </dgm:pt>
    <dgm:pt modelId="{684B6C47-5092-3E49-BBB2-34B07B982893}" type="sibTrans" cxnId="{822B2649-C2BC-8740-9919-54C1F4B0A0E1}">
      <dgm:prSet/>
      <dgm:spPr/>
      <dgm:t>
        <a:bodyPr/>
        <a:lstStyle/>
        <a:p>
          <a:endParaRPr lang="en-US"/>
        </a:p>
      </dgm:t>
    </dgm:pt>
    <dgm:pt modelId="{B3BF83C4-8A4C-F64E-8103-1E46562C8C1B}">
      <dgm:prSet phldrT="[Text]"/>
      <dgm:spPr>
        <a:ln>
          <a:solidFill>
            <a:schemeClr val="tx1">
              <a:lumMod val="85000"/>
              <a:lumOff val="15000"/>
            </a:schemeClr>
          </a:solidFill>
        </a:ln>
      </dgm:spPr>
      <dgm:t>
        <a:bodyPr/>
        <a:lstStyle/>
        <a:p>
          <a:r>
            <a:rPr lang="en-US" dirty="0"/>
            <a:t>Large telecom marketing dept</a:t>
          </a:r>
        </a:p>
      </dgm:t>
    </dgm:pt>
    <dgm:pt modelId="{35FC8B64-2322-9947-8D8A-C5749A999C52}" type="parTrans" cxnId="{BB55F754-4A0D-6F47-8CC9-5BE0A6185249}">
      <dgm:prSet/>
      <dgm:spPr/>
      <dgm:t>
        <a:bodyPr/>
        <a:lstStyle/>
        <a:p>
          <a:endParaRPr lang="en-US"/>
        </a:p>
      </dgm:t>
    </dgm:pt>
    <dgm:pt modelId="{16EF47AC-8F53-C048-A446-CEA32DD57D63}" type="sibTrans" cxnId="{BB55F754-4A0D-6F47-8CC9-5BE0A6185249}">
      <dgm:prSet/>
      <dgm:spPr/>
      <dgm:t>
        <a:bodyPr/>
        <a:lstStyle/>
        <a:p>
          <a:endParaRPr lang="en-US"/>
        </a:p>
      </dgm:t>
    </dgm:pt>
    <dgm:pt modelId="{5AA79412-387B-0941-ABC2-C6658981BF43}">
      <dgm:prSet phldrT="[Text]"/>
      <dgm:spPr>
        <a:solidFill>
          <a:srgbClr val="123F68"/>
        </a:solidFill>
        <a:ln>
          <a:solidFill>
            <a:schemeClr val="tx1">
              <a:lumMod val="85000"/>
              <a:lumOff val="15000"/>
            </a:schemeClr>
          </a:solidFill>
        </a:ln>
      </dgm:spPr>
      <dgm:t>
        <a:bodyPr/>
        <a:lstStyle/>
        <a:p>
          <a:r>
            <a:rPr lang="en-US" dirty="0"/>
            <a:t>Dept Strategy</a:t>
          </a:r>
        </a:p>
      </dgm:t>
    </dgm:pt>
    <dgm:pt modelId="{E78531AF-62DB-1C4F-9A62-43EE0CCBCCF5}" type="parTrans" cxnId="{AD14ECE6-2C37-504E-B4EC-C4AE5CB35527}">
      <dgm:prSet/>
      <dgm:spPr/>
      <dgm:t>
        <a:bodyPr/>
        <a:lstStyle/>
        <a:p>
          <a:endParaRPr lang="en-US"/>
        </a:p>
      </dgm:t>
    </dgm:pt>
    <dgm:pt modelId="{AE876B6B-C5AC-E046-B8DF-3A4F39C019CA}" type="sibTrans" cxnId="{AD14ECE6-2C37-504E-B4EC-C4AE5CB35527}">
      <dgm:prSet/>
      <dgm:spPr/>
      <dgm:t>
        <a:bodyPr/>
        <a:lstStyle/>
        <a:p>
          <a:endParaRPr lang="en-US"/>
        </a:p>
      </dgm:t>
    </dgm:pt>
    <dgm:pt modelId="{85E5F843-73AE-2742-9687-D5DEF7E793E3}">
      <dgm:prSet phldrT="[Text]"/>
      <dgm:spPr>
        <a:ln>
          <a:solidFill>
            <a:schemeClr val="tx1">
              <a:lumMod val="85000"/>
              <a:lumOff val="15000"/>
            </a:schemeClr>
          </a:solidFill>
        </a:ln>
      </dgm:spPr>
      <dgm:t>
        <a:bodyPr/>
        <a:lstStyle/>
        <a:p>
          <a:r>
            <a:rPr lang="en-US" dirty="0"/>
            <a:t>Responsible for retention and cross-sell</a:t>
          </a:r>
        </a:p>
      </dgm:t>
    </dgm:pt>
    <dgm:pt modelId="{C4EF2BD1-B9E4-A64C-8127-E5DA37349285}" type="parTrans" cxnId="{F2A24F29-C076-C941-8A6F-E3E49B3A2C97}">
      <dgm:prSet/>
      <dgm:spPr/>
      <dgm:t>
        <a:bodyPr/>
        <a:lstStyle/>
        <a:p>
          <a:endParaRPr lang="en-US"/>
        </a:p>
      </dgm:t>
    </dgm:pt>
    <dgm:pt modelId="{D9329D77-4012-8F45-862E-48A314E4EDD8}" type="sibTrans" cxnId="{F2A24F29-C076-C941-8A6F-E3E49B3A2C97}">
      <dgm:prSet/>
      <dgm:spPr/>
      <dgm:t>
        <a:bodyPr/>
        <a:lstStyle/>
        <a:p>
          <a:endParaRPr lang="en-US"/>
        </a:p>
      </dgm:t>
    </dgm:pt>
    <dgm:pt modelId="{D1C481E8-2A32-5447-AD13-BC9885C32AD1}">
      <dgm:prSet phldrT="[Text]"/>
      <dgm:spPr>
        <a:ln>
          <a:solidFill>
            <a:schemeClr val="tx1">
              <a:lumMod val="85000"/>
              <a:lumOff val="15000"/>
            </a:schemeClr>
          </a:solidFill>
        </a:ln>
      </dgm:spPr>
      <dgm:t>
        <a:bodyPr/>
        <a:lstStyle/>
        <a:p>
          <a:r>
            <a:rPr lang="en-US" dirty="0"/>
            <a:t>Required to increase # of customers and average revenue</a:t>
          </a:r>
        </a:p>
      </dgm:t>
    </dgm:pt>
    <dgm:pt modelId="{55798C2A-AC8A-234A-958E-673CF6BD1DD6}" type="parTrans" cxnId="{F8746AC4-66D3-2A43-A909-46A70F91E4AA}">
      <dgm:prSet/>
      <dgm:spPr/>
      <dgm:t>
        <a:bodyPr/>
        <a:lstStyle/>
        <a:p>
          <a:endParaRPr lang="en-US"/>
        </a:p>
      </dgm:t>
    </dgm:pt>
    <dgm:pt modelId="{43495BBF-466F-F940-9D84-279A9617120D}" type="sibTrans" cxnId="{F8746AC4-66D3-2A43-A909-46A70F91E4AA}">
      <dgm:prSet/>
      <dgm:spPr/>
      <dgm:t>
        <a:bodyPr/>
        <a:lstStyle/>
        <a:p>
          <a:endParaRPr lang="en-US"/>
        </a:p>
      </dgm:t>
    </dgm:pt>
    <dgm:pt modelId="{8951961A-9507-C347-BAE0-7E80682CD8C1}">
      <dgm:prSet phldrT="[Text]"/>
      <dgm:spPr>
        <a:solidFill>
          <a:srgbClr val="123F68"/>
        </a:solidFill>
        <a:ln>
          <a:solidFill>
            <a:schemeClr val="tx1">
              <a:lumMod val="85000"/>
              <a:lumOff val="15000"/>
            </a:schemeClr>
          </a:solidFill>
        </a:ln>
      </dgm:spPr>
      <dgm:t>
        <a:bodyPr/>
        <a:lstStyle/>
        <a:p>
          <a:r>
            <a:rPr lang="en-US" dirty="0"/>
            <a:t>New Initiative</a:t>
          </a:r>
        </a:p>
      </dgm:t>
    </dgm:pt>
    <dgm:pt modelId="{BC21A7EF-536F-3149-BBAC-7CE38DC65AA8}" type="parTrans" cxnId="{C77C2DC0-583F-CE4A-939B-E4F00776508B}">
      <dgm:prSet/>
      <dgm:spPr/>
      <dgm:t>
        <a:bodyPr/>
        <a:lstStyle/>
        <a:p>
          <a:endParaRPr lang="en-US"/>
        </a:p>
      </dgm:t>
    </dgm:pt>
    <dgm:pt modelId="{C48F2F32-12D3-B144-B746-E5B6C70DB054}" type="sibTrans" cxnId="{C77C2DC0-583F-CE4A-939B-E4F00776508B}">
      <dgm:prSet/>
      <dgm:spPr/>
      <dgm:t>
        <a:bodyPr/>
        <a:lstStyle/>
        <a:p>
          <a:endParaRPr lang="en-US"/>
        </a:p>
      </dgm:t>
    </dgm:pt>
    <dgm:pt modelId="{E99DDE88-3234-AD42-B924-16955FC2D6AA}">
      <dgm:prSet phldrT="[Text]"/>
      <dgm:spPr>
        <a:ln>
          <a:solidFill>
            <a:schemeClr val="tx1">
              <a:lumMod val="85000"/>
              <a:lumOff val="15000"/>
            </a:schemeClr>
          </a:solidFill>
        </a:ln>
      </dgm:spPr>
      <dgm:t>
        <a:bodyPr/>
        <a:lstStyle/>
        <a:p>
          <a:r>
            <a:rPr lang="en-US" dirty="0"/>
            <a:t>Retain top third of customer base</a:t>
          </a:r>
        </a:p>
      </dgm:t>
    </dgm:pt>
    <dgm:pt modelId="{E087C662-0972-6142-8669-3FCE478D0995}" type="parTrans" cxnId="{39FDD781-173E-B549-9E1B-F728A158CDE0}">
      <dgm:prSet/>
      <dgm:spPr/>
      <dgm:t>
        <a:bodyPr/>
        <a:lstStyle/>
        <a:p>
          <a:endParaRPr lang="en-US"/>
        </a:p>
      </dgm:t>
    </dgm:pt>
    <dgm:pt modelId="{AAA634A6-A4B7-DD42-8031-8DBF23717F57}" type="sibTrans" cxnId="{39FDD781-173E-B549-9E1B-F728A158CDE0}">
      <dgm:prSet/>
      <dgm:spPr/>
      <dgm:t>
        <a:bodyPr/>
        <a:lstStyle/>
        <a:p>
          <a:endParaRPr lang="en-US"/>
        </a:p>
      </dgm:t>
    </dgm:pt>
    <dgm:pt modelId="{5FF5F564-4390-894E-AFFF-83259DA513A5}">
      <dgm:prSet phldrT="[Text]"/>
      <dgm:spPr>
        <a:ln>
          <a:solidFill>
            <a:schemeClr val="tx1">
              <a:lumMod val="85000"/>
              <a:lumOff val="15000"/>
            </a:schemeClr>
          </a:solidFill>
        </a:ln>
      </dgm:spPr>
      <dgm:t>
        <a:bodyPr/>
        <a:lstStyle/>
        <a:p>
          <a:r>
            <a:rPr lang="en-US" dirty="0"/>
            <a:t>Cross-sell to existing customers to gap fill</a:t>
          </a:r>
        </a:p>
      </dgm:t>
    </dgm:pt>
    <dgm:pt modelId="{5D5D7986-427E-1543-92F7-9B1E85E2537F}" type="parTrans" cxnId="{5A9F4494-FB88-244A-B4A2-4B27F160F8B4}">
      <dgm:prSet/>
      <dgm:spPr/>
      <dgm:t>
        <a:bodyPr/>
        <a:lstStyle/>
        <a:p>
          <a:endParaRPr lang="en-US"/>
        </a:p>
      </dgm:t>
    </dgm:pt>
    <dgm:pt modelId="{A15FC17D-3348-4647-AA3F-8FC40FCBBBB5}" type="sibTrans" cxnId="{5A9F4494-FB88-244A-B4A2-4B27F160F8B4}">
      <dgm:prSet/>
      <dgm:spPr/>
      <dgm:t>
        <a:bodyPr/>
        <a:lstStyle/>
        <a:p>
          <a:endParaRPr lang="en-US"/>
        </a:p>
      </dgm:t>
    </dgm:pt>
    <dgm:pt modelId="{EBE3EBF3-02ED-4E41-97D4-DF4C8ECEC2CC}">
      <dgm:prSet phldrT="[Text]"/>
      <dgm:spPr>
        <a:ln>
          <a:solidFill>
            <a:schemeClr val="tx1">
              <a:lumMod val="85000"/>
              <a:lumOff val="15000"/>
            </a:schemeClr>
          </a:solidFill>
        </a:ln>
      </dgm:spPr>
      <dgm:t>
        <a:bodyPr/>
        <a:lstStyle/>
        <a:p>
          <a:r>
            <a:rPr lang="en-US" dirty="0"/>
            <a:t>Targets at company level</a:t>
          </a:r>
        </a:p>
      </dgm:t>
    </dgm:pt>
    <dgm:pt modelId="{AE02CA32-360B-AC45-BBE0-62705FD6E5DB}" type="parTrans" cxnId="{35BC87E6-3F4E-DE4C-8E07-938EA59CEE99}">
      <dgm:prSet/>
      <dgm:spPr/>
      <dgm:t>
        <a:bodyPr/>
        <a:lstStyle/>
        <a:p>
          <a:endParaRPr lang="en-US"/>
        </a:p>
      </dgm:t>
    </dgm:pt>
    <dgm:pt modelId="{0FF9F378-98F3-A847-966F-35DE8942A203}" type="sibTrans" cxnId="{35BC87E6-3F4E-DE4C-8E07-938EA59CEE99}">
      <dgm:prSet/>
      <dgm:spPr/>
      <dgm:t>
        <a:bodyPr/>
        <a:lstStyle/>
        <a:p>
          <a:endParaRPr lang="en-US"/>
        </a:p>
      </dgm:t>
    </dgm:pt>
    <dgm:pt modelId="{DB00B056-E374-A04F-920D-019F49DCCAFA}" type="pres">
      <dgm:prSet presAssocID="{19CD488B-A667-8B48-8B13-D1FA4CAC9F8C}" presName="linearFlow" presStyleCnt="0">
        <dgm:presLayoutVars>
          <dgm:dir/>
          <dgm:animLvl val="lvl"/>
          <dgm:resizeHandles val="exact"/>
        </dgm:presLayoutVars>
      </dgm:prSet>
      <dgm:spPr/>
    </dgm:pt>
    <dgm:pt modelId="{C6F7B28F-F350-644A-893A-BE40E7D9B366}" type="pres">
      <dgm:prSet presAssocID="{2721C426-A1DD-3441-B5D7-4B143EFE7161}" presName="composite" presStyleCnt="0"/>
      <dgm:spPr/>
    </dgm:pt>
    <dgm:pt modelId="{978313AB-3CCF-EA4C-8F25-7530180F3909}" type="pres">
      <dgm:prSet presAssocID="{2721C426-A1DD-3441-B5D7-4B143EFE7161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A414C61A-7D7D-154F-B2A8-1316912DBFAE}" type="pres">
      <dgm:prSet presAssocID="{2721C426-A1DD-3441-B5D7-4B143EFE7161}" presName="descendantText" presStyleLbl="alignAcc1" presStyleIdx="0" presStyleCnt="3">
        <dgm:presLayoutVars>
          <dgm:bulletEnabled val="1"/>
        </dgm:presLayoutVars>
      </dgm:prSet>
      <dgm:spPr/>
    </dgm:pt>
    <dgm:pt modelId="{1C17E713-50D6-FF42-AC98-B4E0114C9050}" type="pres">
      <dgm:prSet presAssocID="{684B6C47-5092-3E49-BBB2-34B07B982893}" presName="sp" presStyleCnt="0"/>
      <dgm:spPr/>
    </dgm:pt>
    <dgm:pt modelId="{E9A9023C-ED35-5D46-A51F-1927183A68A1}" type="pres">
      <dgm:prSet presAssocID="{5AA79412-387B-0941-ABC2-C6658981BF43}" presName="composite" presStyleCnt="0"/>
      <dgm:spPr/>
    </dgm:pt>
    <dgm:pt modelId="{218E9F09-3A6A-A24B-925F-9D43BC6ECBBD}" type="pres">
      <dgm:prSet presAssocID="{5AA79412-387B-0941-ABC2-C6658981BF43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83DB748B-14E2-ED4E-B8CA-E5A723514B76}" type="pres">
      <dgm:prSet presAssocID="{5AA79412-387B-0941-ABC2-C6658981BF43}" presName="descendantText" presStyleLbl="alignAcc1" presStyleIdx="1" presStyleCnt="3">
        <dgm:presLayoutVars>
          <dgm:bulletEnabled val="1"/>
        </dgm:presLayoutVars>
      </dgm:prSet>
      <dgm:spPr/>
    </dgm:pt>
    <dgm:pt modelId="{B399F829-53B0-BA4E-B637-5213765EC7BE}" type="pres">
      <dgm:prSet presAssocID="{AE876B6B-C5AC-E046-B8DF-3A4F39C019CA}" presName="sp" presStyleCnt="0"/>
      <dgm:spPr/>
    </dgm:pt>
    <dgm:pt modelId="{7CA3E2EA-74D6-2842-932E-97B1ADBE91E4}" type="pres">
      <dgm:prSet presAssocID="{8951961A-9507-C347-BAE0-7E80682CD8C1}" presName="composite" presStyleCnt="0"/>
      <dgm:spPr/>
    </dgm:pt>
    <dgm:pt modelId="{C43F5489-6C7E-9D4F-BE0C-A0A21F0CAB27}" type="pres">
      <dgm:prSet presAssocID="{8951961A-9507-C347-BAE0-7E80682CD8C1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D81A63A5-4196-B24B-A95E-0B938F14FD0C}" type="pres">
      <dgm:prSet presAssocID="{8951961A-9507-C347-BAE0-7E80682CD8C1}" presName="descendantText" presStyleLbl="alignAcc1" presStyleIdx="2" presStyleCnt="3">
        <dgm:presLayoutVars>
          <dgm:bulletEnabled val="1"/>
        </dgm:presLayoutVars>
      </dgm:prSet>
      <dgm:spPr/>
    </dgm:pt>
  </dgm:ptLst>
  <dgm:cxnLst>
    <dgm:cxn modelId="{D9F7E412-FA2C-2644-96A3-0C8D7CB6D023}" type="presOf" srcId="{B3BF83C4-8A4C-F64E-8103-1E46562C8C1B}" destId="{A414C61A-7D7D-154F-B2A8-1316912DBFAE}" srcOrd="0" destOrd="0" presId="urn:microsoft.com/office/officeart/2005/8/layout/chevron2"/>
    <dgm:cxn modelId="{F2A24F29-C076-C941-8A6F-E3E49B3A2C97}" srcId="{5AA79412-387B-0941-ABC2-C6658981BF43}" destId="{85E5F843-73AE-2742-9687-D5DEF7E793E3}" srcOrd="0" destOrd="0" parTransId="{C4EF2BD1-B9E4-A64C-8127-E5DA37349285}" sibTransId="{D9329D77-4012-8F45-862E-48A314E4EDD8}"/>
    <dgm:cxn modelId="{FC7D6430-4EEF-A94E-8C2B-BEC42F9CDCD5}" type="presOf" srcId="{E99DDE88-3234-AD42-B924-16955FC2D6AA}" destId="{D81A63A5-4196-B24B-A95E-0B938F14FD0C}" srcOrd="0" destOrd="0" presId="urn:microsoft.com/office/officeart/2005/8/layout/chevron2"/>
    <dgm:cxn modelId="{A55C9A31-4C25-E54E-891D-B388126442F0}" type="presOf" srcId="{85E5F843-73AE-2742-9687-D5DEF7E793E3}" destId="{83DB748B-14E2-ED4E-B8CA-E5A723514B76}" srcOrd="0" destOrd="0" presId="urn:microsoft.com/office/officeart/2005/8/layout/chevron2"/>
    <dgm:cxn modelId="{822B2649-C2BC-8740-9919-54C1F4B0A0E1}" srcId="{19CD488B-A667-8B48-8B13-D1FA4CAC9F8C}" destId="{2721C426-A1DD-3441-B5D7-4B143EFE7161}" srcOrd="0" destOrd="0" parTransId="{1241C5EC-7059-4546-9AB4-4FC80F86C108}" sibTransId="{684B6C47-5092-3E49-BBB2-34B07B982893}"/>
    <dgm:cxn modelId="{BB55F754-4A0D-6F47-8CC9-5BE0A6185249}" srcId="{2721C426-A1DD-3441-B5D7-4B143EFE7161}" destId="{B3BF83C4-8A4C-F64E-8103-1E46562C8C1B}" srcOrd="0" destOrd="0" parTransId="{35FC8B64-2322-9947-8D8A-C5749A999C52}" sibTransId="{16EF47AC-8F53-C048-A446-CEA32DD57D63}"/>
    <dgm:cxn modelId="{6D08DB59-661E-C04C-B5EA-1E9604A324F6}" type="presOf" srcId="{8951961A-9507-C347-BAE0-7E80682CD8C1}" destId="{C43F5489-6C7E-9D4F-BE0C-A0A21F0CAB27}" srcOrd="0" destOrd="0" presId="urn:microsoft.com/office/officeart/2005/8/layout/chevron2"/>
    <dgm:cxn modelId="{81BD846F-03A5-8B48-926E-A325BB54878C}" type="presOf" srcId="{2721C426-A1DD-3441-B5D7-4B143EFE7161}" destId="{978313AB-3CCF-EA4C-8F25-7530180F3909}" srcOrd="0" destOrd="0" presId="urn:microsoft.com/office/officeart/2005/8/layout/chevron2"/>
    <dgm:cxn modelId="{39FDD781-173E-B549-9E1B-F728A158CDE0}" srcId="{8951961A-9507-C347-BAE0-7E80682CD8C1}" destId="{E99DDE88-3234-AD42-B924-16955FC2D6AA}" srcOrd="0" destOrd="0" parTransId="{E087C662-0972-6142-8669-3FCE478D0995}" sibTransId="{AAA634A6-A4B7-DD42-8031-8DBF23717F57}"/>
    <dgm:cxn modelId="{E9133082-F780-1E4C-98B7-9AA9670F8CC0}" type="presOf" srcId="{5FF5F564-4390-894E-AFFF-83259DA513A5}" destId="{D81A63A5-4196-B24B-A95E-0B938F14FD0C}" srcOrd="0" destOrd="1" presId="urn:microsoft.com/office/officeart/2005/8/layout/chevron2"/>
    <dgm:cxn modelId="{5A9F4494-FB88-244A-B4A2-4B27F160F8B4}" srcId="{8951961A-9507-C347-BAE0-7E80682CD8C1}" destId="{5FF5F564-4390-894E-AFFF-83259DA513A5}" srcOrd="1" destOrd="0" parTransId="{5D5D7986-427E-1543-92F7-9B1E85E2537F}" sibTransId="{A15FC17D-3348-4647-AA3F-8FC40FCBBBB5}"/>
    <dgm:cxn modelId="{41FA15A9-8DA0-D44C-8980-8CED4E16653E}" type="presOf" srcId="{EBE3EBF3-02ED-4E41-97D4-DF4C8ECEC2CC}" destId="{A414C61A-7D7D-154F-B2A8-1316912DBFAE}" srcOrd="0" destOrd="1" presId="urn:microsoft.com/office/officeart/2005/8/layout/chevron2"/>
    <dgm:cxn modelId="{C77C2DC0-583F-CE4A-939B-E4F00776508B}" srcId="{19CD488B-A667-8B48-8B13-D1FA4CAC9F8C}" destId="{8951961A-9507-C347-BAE0-7E80682CD8C1}" srcOrd="2" destOrd="0" parTransId="{BC21A7EF-536F-3149-BBAC-7CE38DC65AA8}" sibTransId="{C48F2F32-12D3-B144-B746-E5B6C70DB054}"/>
    <dgm:cxn modelId="{F8746AC4-66D3-2A43-A909-46A70F91E4AA}" srcId="{5AA79412-387B-0941-ABC2-C6658981BF43}" destId="{D1C481E8-2A32-5447-AD13-BC9885C32AD1}" srcOrd="1" destOrd="0" parTransId="{55798C2A-AC8A-234A-958E-673CF6BD1DD6}" sibTransId="{43495BBF-466F-F940-9D84-279A9617120D}"/>
    <dgm:cxn modelId="{81C5C2CC-2034-A440-A4BC-A72814DDFACC}" type="presOf" srcId="{19CD488B-A667-8B48-8B13-D1FA4CAC9F8C}" destId="{DB00B056-E374-A04F-920D-019F49DCCAFA}" srcOrd="0" destOrd="0" presId="urn:microsoft.com/office/officeart/2005/8/layout/chevron2"/>
    <dgm:cxn modelId="{5B5C5ECE-21F5-F541-8E71-0752642094BB}" type="presOf" srcId="{D1C481E8-2A32-5447-AD13-BC9885C32AD1}" destId="{83DB748B-14E2-ED4E-B8CA-E5A723514B76}" srcOrd="0" destOrd="1" presId="urn:microsoft.com/office/officeart/2005/8/layout/chevron2"/>
    <dgm:cxn modelId="{35BC87E6-3F4E-DE4C-8E07-938EA59CEE99}" srcId="{2721C426-A1DD-3441-B5D7-4B143EFE7161}" destId="{EBE3EBF3-02ED-4E41-97D4-DF4C8ECEC2CC}" srcOrd="1" destOrd="0" parTransId="{AE02CA32-360B-AC45-BBE0-62705FD6E5DB}" sibTransId="{0FF9F378-98F3-A847-966F-35DE8942A203}"/>
    <dgm:cxn modelId="{AD14ECE6-2C37-504E-B4EC-C4AE5CB35527}" srcId="{19CD488B-A667-8B48-8B13-D1FA4CAC9F8C}" destId="{5AA79412-387B-0941-ABC2-C6658981BF43}" srcOrd="1" destOrd="0" parTransId="{E78531AF-62DB-1C4F-9A62-43EE0CCBCCF5}" sibTransId="{AE876B6B-C5AC-E046-B8DF-3A4F39C019CA}"/>
    <dgm:cxn modelId="{6D8FA5FA-A433-564C-B652-FF765963F474}" type="presOf" srcId="{5AA79412-387B-0941-ABC2-C6658981BF43}" destId="{218E9F09-3A6A-A24B-925F-9D43BC6ECBBD}" srcOrd="0" destOrd="0" presId="urn:microsoft.com/office/officeart/2005/8/layout/chevron2"/>
    <dgm:cxn modelId="{8BE39CE1-790A-D943-A413-02E9E6FB1287}" type="presParOf" srcId="{DB00B056-E374-A04F-920D-019F49DCCAFA}" destId="{C6F7B28F-F350-644A-893A-BE40E7D9B366}" srcOrd="0" destOrd="0" presId="urn:microsoft.com/office/officeart/2005/8/layout/chevron2"/>
    <dgm:cxn modelId="{D1ADC2F6-3A1F-0742-8307-8668FD77257C}" type="presParOf" srcId="{C6F7B28F-F350-644A-893A-BE40E7D9B366}" destId="{978313AB-3CCF-EA4C-8F25-7530180F3909}" srcOrd="0" destOrd="0" presId="urn:microsoft.com/office/officeart/2005/8/layout/chevron2"/>
    <dgm:cxn modelId="{B69D8AA1-3DEB-1C49-B33D-E66FA45D1A32}" type="presParOf" srcId="{C6F7B28F-F350-644A-893A-BE40E7D9B366}" destId="{A414C61A-7D7D-154F-B2A8-1316912DBFAE}" srcOrd="1" destOrd="0" presId="urn:microsoft.com/office/officeart/2005/8/layout/chevron2"/>
    <dgm:cxn modelId="{0CDD62B1-9549-6949-8FF6-1EECFB0EE333}" type="presParOf" srcId="{DB00B056-E374-A04F-920D-019F49DCCAFA}" destId="{1C17E713-50D6-FF42-AC98-B4E0114C9050}" srcOrd="1" destOrd="0" presId="urn:microsoft.com/office/officeart/2005/8/layout/chevron2"/>
    <dgm:cxn modelId="{34774987-29B8-8A4D-94AD-F1DB685AA33C}" type="presParOf" srcId="{DB00B056-E374-A04F-920D-019F49DCCAFA}" destId="{E9A9023C-ED35-5D46-A51F-1927183A68A1}" srcOrd="2" destOrd="0" presId="urn:microsoft.com/office/officeart/2005/8/layout/chevron2"/>
    <dgm:cxn modelId="{E32919A2-B8BF-AF41-A75D-888AA3E43A40}" type="presParOf" srcId="{E9A9023C-ED35-5D46-A51F-1927183A68A1}" destId="{218E9F09-3A6A-A24B-925F-9D43BC6ECBBD}" srcOrd="0" destOrd="0" presId="urn:microsoft.com/office/officeart/2005/8/layout/chevron2"/>
    <dgm:cxn modelId="{037E0843-9686-7444-B008-8558E01DF5BA}" type="presParOf" srcId="{E9A9023C-ED35-5D46-A51F-1927183A68A1}" destId="{83DB748B-14E2-ED4E-B8CA-E5A723514B76}" srcOrd="1" destOrd="0" presId="urn:microsoft.com/office/officeart/2005/8/layout/chevron2"/>
    <dgm:cxn modelId="{B285A3A8-FC41-FA42-A4D2-42A2CAF95090}" type="presParOf" srcId="{DB00B056-E374-A04F-920D-019F49DCCAFA}" destId="{B399F829-53B0-BA4E-B637-5213765EC7BE}" srcOrd="3" destOrd="0" presId="urn:microsoft.com/office/officeart/2005/8/layout/chevron2"/>
    <dgm:cxn modelId="{A99DD34C-E167-CF46-89D5-D2B60AA0BCFD}" type="presParOf" srcId="{DB00B056-E374-A04F-920D-019F49DCCAFA}" destId="{7CA3E2EA-74D6-2842-932E-97B1ADBE91E4}" srcOrd="4" destOrd="0" presId="urn:microsoft.com/office/officeart/2005/8/layout/chevron2"/>
    <dgm:cxn modelId="{56185754-050C-E84B-895B-C6B6F3FD4C2A}" type="presParOf" srcId="{7CA3E2EA-74D6-2842-932E-97B1ADBE91E4}" destId="{C43F5489-6C7E-9D4F-BE0C-A0A21F0CAB27}" srcOrd="0" destOrd="0" presId="urn:microsoft.com/office/officeart/2005/8/layout/chevron2"/>
    <dgm:cxn modelId="{4C786FB3-16DD-CF4C-8796-C1B174D3B2EA}" type="presParOf" srcId="{7CA3E2EA-74D6-2842-932E-97B1ADBE91E4}" destId="{D81A63A5-4196-B24B-A95E-0B938F14FD0C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9CD488B-A667-8B48-8B13-D1FA4CAC9F8C}" type="doc">
      <dgm:prSet loTypeId="urn:microsoft.com/office/officeart/2005/8/layout/chevron2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721C426-A1DD-3441-B5D7-4B143EFE7161}">
      <dgm:prSet phldrT="[Text]"/>
      <dgm:spPr>
        <a:solidFill>
          <a:srgbClr val="123F68"/>
        </a:solidFill>
        <a:ln>
          <a:solidFill>
            <a:schemeClr val="tx1">
              <a:lumMod val="85000"/>
              <a:lumOff val="15000"/>
            </a:schemeClr>
          </a:solidFill>
        </a:ln>
      </dgm:spPr>
      <dgm:t>
        <a:bodyPr/>
        <a:lstStyle/>
        <a:p>
          <a:r>
            <a:rPr lang="en-US" dirty="0"/>
            <a:t>Corporate Strategy</a:t>
          </a:r>
        </a:p>
      </dgm:t>
    </dgm:pt>
    <dgm:pt modelId="{1241C5EC-7059-4546-9AB4-4FC80F86C108}" type="parTrans" cxnId="{822B2649-C2BC-8740-9919-54C1F4B0A0E1}">
      <dgm:prSet/>
      <dgm:spPr/>
      <dgm:t>
        <a:bodyPr/>
        <a:lstStyle/>
        <a:p>
          <a:endParaRPr lang="en-US"/>
        </a:p>
      </dgm:t>
    </dgm:pt>
    <dgm:pt modelId="{684B6C47-5092-3E49-BBB2-34B07B982893}" type="sibTrans" cxnId="{822B2649-C2BC-8740-9919-54C1F4B0A0E1}">
      <dgm:prSet/>
      <dgm:spPr/>
      <dgm:t>
        <a:bodyPr/>
        <a:lstStyle/>
        <a:p>
          <a:endParaRPr lang="en-US"/>
        </a:p>
      </dgm:t>
    </dgm:pt>
    <dgm:pt modelId="{B3BF83C4-8A4C-F64E-8103-1E46562C8C1B}">
      <dgm:prSet phldrT="[Text]"/>
      <dgm:spPr>
        <a:ln>
          <a:solidFill>
            <a:schemeClr val="tx1">
              <a:lumMod val="85000"/>
              <a:lumOff val="15000"/>
            </a:schemeClr>
          </a:solidFill>
        </a:ln>
      </dgm:spPr>
      <dgm:t>
        <a:bodyPr/>
        <a:lstStyle/>
        <a:p>
          <a:r>
            <a:rPr lang="en-US" dirty="0"/>
            <a:t>Large telecom marketing dept</a:t>
          </a:r>
        </a:p>
      </dgm:t>
    </dgm:pt>
    <dgm:pt modelId="{35FC8B64-2322-9947-8D8A-C5749A999C52}" type="parTrans" cxnId="{BB55F754-4A0D-6F47-8CC9-5BE0A6185249}">
      <dgm:prSet/>
      <dgm:spPr/>
      <dgm:t>
        <a:bodyPr/>
        <a:lstStyle/>
        <a:p>
          <a:endParaRPr lang="en-US"/>
        </a:p>
      </dgm:t>
    </dgm:pt>
    <dgm:pt modelId="{16EF47AC-8F53-C048-A446-CEA32DD57D63}" type="sibTrans" cxnId="{BB55F754-4A0D-6F47-8CC9-5BE0A6185249}">
      <dgm:prSet/>
      <dgm:spPr/>
      <dgm:t>
        <a:bodyPr/>
        <a:lstStyle/>
        <a:p>
          <a:endParaRPr lang="en-US"/>
        </a:p>
      </dgm:t>
    </dgm:pt>
    <dgm:pt modelId="{5AA79412-387B-0941-ABC2-C6658981BF43}">
      <dgm:prSet phldrT="[Text]"/>
      <dgm:spPr>
        <a:solidFill>
          <a:srgbClr val="123F68"/>
        </a:solidFill>
        <a:ln>
          <a:solidFill>
            <a:schemeClr val="tx1">
              <a:lumMod val="85000"/>
              <a:lumOff val="15000"/>
            </a:schemeClr>
          </a:solidFill>
        </a:ln>
      </dgm:spPr>
      <dgm:t>
        <a:bodyPr/>
        <a:lstStyle/>
        <a:p>
          <a:r>
            <a:rPr lang="en-US" dirty="0"/>
            <a:t>Dept Strategy</a:t>
          </a:r>
        </a:p>
      </dgm:t>
    </dgm:pt>
    <dgm:pt modelId="{E78531AF-62DB-1C4F-9A62-43EE0CCBCCF5}" type="parTrans" cxnId="{AD14ECE6-2C37-504E-B4EC-C4AE5CB35527}">
      <dgm:prSet/>
      <dgm:spPr/>
      <dgm:t>
        <a:bodyPr/>
        <a:lstStyle/>
        <a:p>
          <a:endParaRPr lang="en-US"/>
        </a:p>
      </dgm:t>
    </dgm:pt>
    <dgm:pt modelId="{AE876B6B-C5AC-E046-B8DF-3A4F39C019CA}" type="sibTrans" cxnId="{AD14ECE6-2C37-504E-B4EC-C4AE5CB35527}">
      <dgm:prSet/>
      <dgm:spPr/>
      <dgm:t>
        <a:bodyPr/>
        <a:lstStyle/>
        <a:p>
          <a:endParaRPr lang="en-US"/>
        </a:p>
      </dgm:t>
    </dgm:pt>
    <dgm:pt modelId="{85E5F843-73AE-2742-9687-D5DEF7E793E3}">
      <dgm:prSet phldrT="[Text]"/>
      <dgm:spPr>
        <a:ln>
          <a:solidFill>
            <a:schemeClr val="tx1">
              <a:lumMod val="85000"/>
              <a:lumOff val="15000"/>
            </a:schemeClr>
          </a:solidFill>
        </a:ln>
      </dgm:spPr>
      <dgm:t>
        <a:bodyPr/>
        <a:lstStyle/>
        <a:p>
          <a:r>
            <a:rPr lang="en-US" dirty="0"/>
            <a:t>Responsible for retention and cross-sell</a:t>
          </a:r>
        </a:p>
      </dgm:t>
    </dgm:pt>
    <dgm:pt modelId="{C4EF2BD1-B9E4-A64C-8127-E5DA37349285}" type="parTrans" cxnId="{F2A24F29-C076-C941-8A6F-E3E49B3A2C97}">
      <dgm:prSet/>
      <dgm:spPr/>
      <dgm:t>
        <a:bodyPr/>
        <a:lstStyle/>
        <a:p>
          <a:endParaRPr lang="en-US"/>
        </a:p>
      </dgm:t>
    </dgm:pt>
    <dgm:pt modelId="{D9329D77-4012-8F45-862E-48A314E4EDD8}" type="sibTrans" cxnId="{F2A24F29-C076-C941-8A6F-E3E49B3A2C97}">
      <dgm:prSet/>
      <dgm:spPr/>
      <dgm:t>
        <a:bodyPr/>
        <a:lstStyle/>
        <a:p>
          <a:endParaRPr lang="en-US"/>
        </a:p>
      </dgm:t>
    </dgm:pt>
    <dgm:pt modelId="{D1C481E8-2A32-5447-AD13-BC9885C32AD1}">
      <dgm:prSet phldrT="[Text]"/>
      <dgm:spPr>
        <a:ln>
          <a:solidFill>
            <a:schemeClr val="tx1">
              <a:lumMod val="85000"/>
              <a:lumOff val="15000"/>
            </a:schemeClr>
          </a:solidFill>
        </a:ln>
      </dgm:spPr>
      <dgm:t>
        <a:bodyPr/>
        <a:lstStyle/>
        <a:p>
          <a:r>
            <a:rPr lang="en-US" dirty="0"/>
            <a:t>Required to increase # of customers and average revenue</a:t>
          </a:r>
        </a:p>
      </dgm:t>
    </dgm:pt>
    <dgm:pt modelId="{55798C2A-AC8A-234A-958E-673CF6BD1DD6}" type="parTrans" cxnId="{F8746AC4-66D3-2A43-A909-46A70F91E4AA}">
      <dgm:prSet/>
      <dgm:spPr/>
      <dgm:t>
        <a:bodyPr/>
        <a:lstStyle/>
        <a:p>
          <a:endParaRPr lang="en-US"/>
        </a:p>
      </dgm:t>
    </dgm:pt>
    <dgm:pt modelId="{43495BBF-466F-F940-9D84-279A9617120D}" type="sibTrans" cxnId="{F8746AC4-66D3-2A43-A909-46A70F91E4AA}">
      <dgm:prSet/>
      <dgm:spPr/>
      <dgm:t>
        <a:bodyPr/>
        <a:lstStyle/>
        <a:p>
          <a:endParaRPr lang="en-US"/>
        </a:p>
      </dgm:t>
    </dgm:pt>
    <dgm:pt modelId="{8951961A-9507-C347-BAE0-7E80682CD8C1}">
      <dgm:prSet phldrT="[Text]"/>
      <dgm:spPr>
        <a:solidFill>
          <a:srgbClr val="123F68"/>
        </a:solidFill>
        <a:ln>
          <a:solidFill>
            <a:schemeClr val="tx1">
              <a:lumMod val="85000"/>
              <a:lumOff val="15000"/>
            </a:schemeClr>
          </a:solidFill>
        </a:ln>
      </dgm:spPr>
      <dgm:t>
        <a:bodyPr/>
        <a:lstStyle/>
        <a:p>
          <a:r>
            <a:rPr lang="en-US" dirty="0"/>
            <a:t>New Initiative</a:t>
          </a:r>
        </a:p>
      </dgm:t>
    </dgm:pt>
    <dgm:pt modelId="{BC21A7EF-536F-3149-BBAC-7CE38DC65AA8}" type="parTrans" cxnId="{C77C2DC0-583F-CE4A-939B-E4F00776508B}">
      <dgm:prSet/>
      <dgm:spPr/>
      <dgm:t>
        <a:bodyPr/>
        <a:lstStyle/>
        <a:p>
          <a:endParaRPr lang="en-US"/>
        </a:p>
      </dgm:t>
    </dgm:pt>
    <dgm:pt modelId="{C48F2F32-12D3-B144-B746-E5B6C70DB054}" type="sibTrans" cxnId="{C77C2DC0-583F-CE4A-939B-E4F00776508B}">
      <dgm:prSet/>
      <dgm:spPr/>
      <dgm:t>
        <a:bodyPr/>
        <a:lstStyle/>
        <a:p>
          <a:endParaRPr lang="en-US"/>
        </a:p>
      </dgm:t>
    </dgm:pt>
    <dgm:pt modelId="{E99DDE88-3234-AD42-B924-16955FC2D6AA}">
      <dgm:prSet phldrT="[Text]"/>
      <dgm:spPr>
        <a:ln>
          <a:solidFill>
            <a:schemeClr val="tx1">
              <a:lumMod val="85000"/>
              <a:lumOff val="15000"/>
            </a:schemeClr>
          </a:solidFill>
        </a:ln>
      </dgm:spPr>
      <dgm:t>
        <a:bodyPr/>
        <a:lstStyle/>
        <a:p>
          <a:r>
            <a:rPr lang="en-US" dirty="0"/>
            <a:t>Retain top third of customer base</a:t>
          </a:r>
        </a:p>
      </dgm:t>
    </dgm:pt>
    <dgm:pt modelId="{E087C662-0972-6142-8669-3FCE478D0995}" type="parTrans" cxnId="{39FDD781-173E-B549-9E1B-F728A158CDE0}">
      <dgm:prSet/>
      <dgm:spPr/>
      <dgm:t>
        <a:bodyPr/>
        <a:lstStyle/>
        <a:p>
          <a:endParaRPr lang="en-US"/>
        </a:p>
      </dgm:t>
    </dgm:pt>
    <dgm:pt modelId="{AAA634A6-A4B7-DD42-8031-8DBF23717F57}" type="sibTrans" cxnId="{39FDD781-173E-B549-9E1B-F728A158CDE0}">
      <dgm:prSet/>
      <dgm:spPr/>
      <dgm:t>
        <a:bodyPr/>
        <a:lstStyle/>
        <a:p>
          <a:endParaRPr lang="en-US"/>
        </a:p>
      </dgm:t>
    </dgm:pt>
    <dgm:pt modelId="{5FF5F564-4390-894E-AFFF-83259DA513A5}">
      <dgm:prSet phldrT="[Text]"/>
      <dgm:spPr>
        <a:ln>
          <a:solidFill>
            <a:schemeClr val="tx1">
              <a:lumMod val="85000"/>
              <a:lumOff val="15000"/>
            </a:schemeClr>
          </a:solidFill>
        </a:ln>
      </dgm:spPr>
      <dgm:t>
        <a:bodyPr/>
        <a:lstStyle/>
        <a:p>
          <a:r>
            <a:rPr lang="en-US" dirty="0"/>
            <a:t>Cross-sell to existing customers to gap fill</a:t>
          </a:r>
        </a:p>
      </dgm:t>
    </dgm:pt>
    <dgm:pt modelId="{5D5D7986-427E-1543-92F7-9B1E85E2537F}" type="parTrans" cxnId="{5A9F4494-FB88-244A-B4A2-4B27F160F8B4}">
      <dgm:prSet/>
      <dgm:spPr/>
      <dgm:t>
        <a:bodyPr/>
        <a:lstStyle/>
        <a:p>
          <a:endParaRPr lang="en-US"/>
        </a:p>
      </dgm:t>
    </dgm:pt>
    <dgm:pt modelId="{A15FC17D-3348-4647-AA3F-8FC40FCBBBB5}" type="sibTrans" cxnId="{5A9F4494-FB88-244A-B4A2-4B27F160F8B4}">
      <dgm:prSet/>
      <dgm:spPr/>
      <dgm:t>
        <a:bodyPr/>
        <a:lstStyle/>
        <a:p>
          <a:endParaRPr lang="en-US"/>
        </a:p>
      </dgm:t>
    </dgm:pt>
    <dgm:pt modelId="{EBE3EBF3-02ED-4E41-97D4-DF4C8ECEC2CC}">
      <dgm:prSet phldrT="[Text]"/>
      <dgm:spPr>
        <a:ln>
          <a:solidFill>
            <a:schemeClr val="tx1">
              <a:lumMod val="85000"/>
              <a:lumOff val="15000"/>
            </a:schemeClr>
          </a:solidFill>
        </a:ln>
      </dgm:spPr>
      <dgm:t>
        <a:bodyPr/>
        <a:lstStyle/>
        <a:p>
          <a:r>
            <a:rPr lang="en-US" dirty="0"/>
            <a:t>Targets at company level</a:t>
          </a:r>
        </a:p>
      </dgm:t>
    </dgm:pt>
    <dgm:pt modelId="{AE02CA32-360B-AC45-BBE0-62705FD6E5DB}" type="parTrans" cxnId="{35BC87E6-3F4E-DE4C-8E07-938EA59CEE99}">
      <dgm:prSet/>
      <dgm:spPr/>
      <dgm:t>
        <a:bodyPr/>
        <a:lstStyle/>
        <a:p>
          <a:endParaRPr lang="en-US"/>
        </a:p>
      </dgm:t>
    </dgm:pt>
    <dgm:pt modelId="{0FF9F378-98F3-A847-966F-35DE8942A203}" type="sibTrans" cxnId="{35BC87E6-3F4E-DE4C-8E07-938EA59CEE99}">
      <dgm:prSet/>
      <dgm:spPr/>
      <dgm:t>
        <a:bodyPr/>
        <a:lstStyle/>
        <a:p>
          <a:endParaRPr lang="en-US"/>
        </a:p>
      </dgm:t>
    </dgm:pt>
    <dgm:pt modelId="{DB00B056-E374-A04F-920D-019F49DCCAFA}" type="pres">
      <dgm:prSet presAssocID="{19CD488B-A667-8B48-8B13-D1FA4CAC9F8C}" presName="linearFlow" presStyleCnt="0">
        <dgm:presLayoutVars>
          <dgm:dir/>
          <dgm:animLvl val="lvl"/>
          <dgm:resizeHandles val="exact"/>
        </dgm:presLayoutVars>
      </dgm:prSet>
      <dgm:spPr/>
    </dgm:pt>
    <dgm:pt modelId="{C6F7B28F-F350-644A-893A-BE40E7D9B366}" type="pres">
      <dgm:prSet presAssocID="{2721C426-A1DD-3441-B5D7-4B143EFE7161}" presName="composite" presStyleCnt="0"/>
      <dgm:spPr/>
    </dgm:pt>
    <dgm:pt modelId="{978313AB-3CCF-EA4C-8F25-7530180F3909}" type="pres">
      <dgm:prSet presAssocID="{2721C426-A1DD-3441-B5D7-4B143EFE7161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A414C61A-7D7D-154F-B2A8-1316912DBFAE}" type="pres">
      <dgm:prSet presAssocID="{2721C426-A1DD-3441-B5D7-4B143EFE7161}" presName="descendantText" presStyleLbl="alignAcc1" presStyleIdx="0" presStyleCnt="3">
        <dgm:presLayoutVars>
          <dgm:bulletEnabled val="1"/>
        </dgm:presLayoutVars>
      </dgm:prSet>
      <dgm:spPr/>
    </dgm:pt>
    <dgm:pt modelId="{1C17E713-50D6-FF42-AC98-B4E0114C9050}" type="pres">
      <dgm:prSet presAssocID="{684B6C47-5092-3E49-BBB2-34B07B982893}" presName="sp" presStyleCnt="0"/>
      <dgm:spPr/>
    </dgm:pt>
    <dgm:pt modelId="{E9A9023C-ED35-5D46-A51F-1927183A68A1}" type="pres">
      <dgm:prSet presAssocID="{5AA79412-387B-0941-ABC2-C6658981BF43}" presName="composite" presStyleCnt="0"/>
      <dgm:spPr/>
    </dgm:pt>
    <dgm:pt modelId="{218E9F09-3A6A-A24B-925F-9D43BC6ECBBD}" type="pres">
      <dgm:prSet presAssocID="{5AA79412-387B-0941-ABC2-C6658981BF43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83DB748B-14E2-ED4E-B8CA-E5A723514B76}" type="pres">
      <dgm:prSet presAssocID="{5AA79412-387B-0941-ABC2-C6658981BF43}" presName="descendantText" presStyleLbl="alignAcc1" presStyleIdx="1" presStyleCnt="3">
        <dgm:presLayoutVars>
          <dgm:bulletEnabled val="1"/>
        </dgm:presLayoutVars>
      </dgm:prSet>
      <dgm:spPr/>
    </dgm:pt>
    <dgm:pt modelId="{B399F829-53B0-BA4E-B637-5213765EC7BE}" type="pres">
      <dgm:prSet presAssocID="{AE876B6B-C5AC-E046-B8DF-3A4F39C019CA}" presName="sp" presStyleCnt="0"/>
      <dgm:spPr/>
    </dgm:pt>
    <dgm:pt modelId="{7CA3E2EA-74D6-2842-932E-97B1ADBE91E4}" type="pres">
      <dgm:prSet presAssocID="{8951961A-9507-C347-BAE0-7E80682CD8C1}" presName="composite" presStyleCnt="0"/>
      <dgm:spPr/>
    </dgm:pt>
    <dgm:pt modelId="{C43F5489-6C7E-9D4F-BE0C-A0A21F0CAB27}" type="pres">
      <dgm:prSet presAssocID="{8951961A-9507-C347-BAE0-7E80682CD8C1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D81A63A5-4196-B24B-A95E-0B938F14FD0C}" type="pres">
      <dgm:prSet presAssocID="{8951961A-9507-C347-BAE0-7E80682CD8C1}" presName="descendantText" presStyleLbl="alignAcc1" presStyleIdx="2" presStyleCnt="3">
        <dgm:presLayoutVars>
          <dgm:bulletEnabled val="1"/>
        </dgm:presLayoutVars>
      </dgm:prSet>
      <dgm:spPr/>
    </dgm:pt>
  </dgm:ptLst>
  <dgm:cxnLst>
    <dgm:cxn modelId="{D9F7E412-FA2C-2644-96A3-0C8D7CB6D023}" type="presOf" srcId="{B3BF83C4-8A4C-F64E-8103-1E46562C8C1B}" destId="{A414C61A-7D7D-154F-B2A8-1316912DBFAE}" srcOrd="0" destOrd="0" presId="urn:microsoft.com/office/officeart/2005/8/layout/chevron2"/>
    <dgm:cxn modelId="{F2A24F29-C076-C941-8A6F-E3E49B3A2C97}" srcId="{5AA79412-387B-0941-ABC2-C6658981BF43}" destId="{85E5F843-73AE-2742-9687-D5DEF7E793E3}" srcOrd="0" destOrd="0" parTransId="{C4EF2BD1-B9E4-A64C-8127-E5DA37349285}" sibTransId="{D9329D77-4012-8F45-862E-48A314E4EDD8}"/>
    <dgm:cxn modelId="{FC7D6430-4EEF-A94E-8C2B-BEC42F9CDCD5}" type="presOf" srcId="{E99DDE88-3234-AD42-B924-16955FC2D6AA}" destId="{D81A63A5-4196-B24B-A95E-0B938F14FD0C}" srcOrd="0" destOrd="0" presId="urn:microsoft.com/office/officeart/2005/8/layout/chevron2"/>
    <dgm:cxn modelId="{A55C9A31-4C25-E54E-891D-B388126442F0}" type="presOf" srcId="{85E5F843-73AE-2742-9687-D5DEF7E793E3}" destId="{83DB748B-14E2-ED4E-B8CA-E5A723514B76}" srcOrd="0" destOrd="0" presId="urn:microsoft.com/office/officeart/2005/8/layout/chevron2"/>
    <dgm:cxn modelId="{822B2649-C2BC-8740-9919-54C1F4B0A0E1}" srcId="{19CD488B-A667-8B48-8B13-D1FA4CAC9F8C}" destId="{2721C426-A1DD-3441-B5D7-4B143EFE7161}" srcOrd="0" destOrd="0" parTransId="{1241C5EC-7059-4546-9AB4-4FC80F86C108}" sibTransId="{684B6C47-5092-3E49-BBB2-34B07B982893}"/>
    <dgm:cxn modelId="{BB55F754-4A0D-6F47-8CC9-5BE0A6185249}" srcId="{2721C426-A1DD-3441-B5D7-4B143EFE7161}" destId="{B3BF83C4-8A4C-F64E-8103-1E46562C8C1B}" srcOrd="0" destOrd="0" parTransId="{35FC8B64-2322-9947-8D8A-C5749A999C52}" sibTransId="{16EF47AC-8F53-C048-A446-CEA32DD57D63}"/>
    <dgm:cxn modelId="{6D08DB59-661E-C04C-B5EA-1E9604A324F6}" type="presOf" srcId="{8951961A-9507-C347-BAE0-7E80682CD8C1}" destId="{C43F5489-6C7E-9D4F-BE0C-A0A21F0CAB27}" srcOrd="0" destOrd="0" presId="urn:microsoft.com/office/officeart/2005/8/layout/chevron2"/>
    <dgm:cxn modelId="{81BD846F-03A5-8B48-926E-A325BB54878C}" type="presOf" srcId="{2721C426-A1DD-3441-B5D7-4B143EFE7161}" destId="{978313AB-3CCF-EA4C-8F25-7530180F3909}" srcOrd="0" destOrd="0" presId="urn:microsoft.com/office/officeart/2005/8/layout/chevron2"/>
    <dgm:cxn modelId="{39FDD781-173E-B549-9E1B-F728A158CDE0}" srcId="{8951961A-9507-C347-BAE0-7E80682CD8C1}" destId="{E99DDE88-3234-AD42-B924-16955FC2D6AA}" srcOrd="0" destOrd="0" parTransId="{E087C662-0972-6142-8669-3FCE478D0995}" sibTransId="{AAA634A6-A4B7-DD42-8031-8DBF23717F57}"/>
    <dgm:cxn modelId="{E9133082-F780-1E4C-98B7-9AA9670F8CC0}" type="presOf" srcId="{5FF5F564-4390-894E-AFFF-83259DA513A5}" destId="{D81A63A5-4196-B24B-A95E-0B938F14FD0C}" srcOrd="0" destOrd="1" presId="urn:microsoft.com/office/officeart/2005/8/layout/chevron2"/>
    <dgm:cxn modelId="{5A9F4494-FB88-244A-B4A2-4B27F160F8B4}" srcId="{8951961A-9507-C347-BAE0-7E80682CD8C1}" destId="{5FF5F564-4390-894E-AFFF-83259DA513A5}" srcOrd="1" destOrd="0" parTransId="{5D5D7986-427E-1543-92F7-9B1E85E2537F}" sibTransId="{A15FC17D-3348-4647-AA3F-8FC40FCBBBB5}"/>
    <dgm:cxn modelId="{41FA15A9-8DA0-D44C-8980-8CED4E16653E}" type="presOf" srcId="{EBE3EBF3-02ED-4E41-97D4-DF4C8ECEC2CC}" destId="{A414C61A-7D7D-154F-B2A8-1316912DBFAE}" srcOrd="0" destOrd="1" presId="urn:microsoft.com/office/officeart/2005/8/layout/chevron2"/>
    <dgm:cxn modelId="{C77C2DC0-583F-CE4A-939B-E4F00776508B}" srcId="{19CD488B-A667-8B48-8B13-D1FA4CAC9F8C}" destId="{8951961A-9507-C347-BAE0-7E80682CD8C1}" srcOrd="2" destOrd="0" parTransId="{BC21A7EF-536F-3149-BBAC-7CE38DC65AA8}" sibTransId="{C48F2F32-12D3-B144-B746-E5B6C70DB054}"/>
    <dgm:cxn modelId="{F8746AC4-66D3-2A43-A909-46A70F91E4AA}" srcId="{5AA79412-387B-0941-ABC2-C6658981BF43}" destId="{D1C481E8-2A32-5447-AD13-BC9885C32AD1}" srcOrd="1" destOrd="0" parTransId="{55798C2A-AC8A-234A-958E-673CF6BD1DD6}" sibTransId="{43495BBF-466F-F940-9D84-279A9617120D}"/>
    <dgm:cxn modelId="{81C5C2CC-2034-A440-A4BC-A72814DDFACC}" type="presOf" srcId="{19CD488B-A667-8B48-8B13-D1FA4CAC9F8C}" destId="{DB00B056-E374-A04F-920D-019F49DCCAFA}" srcOrd="0" destOrd="0" presId="urn:microsoft.com/office/officeart/2005/8/layout/chevron2"/>
    <dgm:cxn modelId="{5B5C5ECE-21F5-F541-8E71-0752642094BB}" type="presOf" srcId="{D1C481E8-2A32-5447-AD13-BC9885C32AD1}" destId="{83DB748B-14E2-ED4E-B8CA-E5A723514B76}" srcOrd="0" destOrd="1" presId="urn:microsoft.com/office/officeart/2005/8/layout/chevron2"/>
    <dgm:cxn modelId="{35BC87E6-3F4E-DE4C-8E07-938EA59CEE99}" srcId="{2721C426-A1DD-3441-B5D7-4B143EFE7161}" destId="{EBE3EBF3-02ED-4E41-97D4-DF4C8ECEC2CC}" srcOrd="1" destOrd="0" parTransId="{AE02CA32-360B-AC45-BBE0-62705FD6E5DB}" sibTransId="{0FF9F378-98F3-A847-966F-35DE8942A203}"/>
    <dgm:cxn modelId="{AD14ECE6-2C37-504E-B4EC-C4AE5CB35527}" srcId="{19CD488B-A667-8B48-8B13-D1FA4CAC9F8C}" destId="{5AA79412-387B-0941-ABC2-C6658981BF43}" srcOrd="1" destOrd="0" parTransId="{E78531AF-62DB-1C4F-9A62-43EE0CCBCCF5}" sibTransId="{AE876B6B-C5AC-E046-B8DF-3A4F39C019CA}"/>
    <dgm:cxn modelId="{6D8FA5FA-A433-564C-B652-FF765963F474}" type="presOf" srcId="{5AA79412-387B-0941-ABC2-C6658981BF43}" destId="{218E9F09-3A6A-A24B-925F-9D43BC6ECBBD}" srcOrd="0" destOrd="0" presId="urn:microsoft.com/office/officeart/2005/8/layout/chevron2"/>
    <dgm:cxn modelId="{8BE39CE1-790A-D943-A413-02E9E6FB1287}" type="presParOf" srcId="{DB00B056-E374-A04F-920D-019F49DCCAFA}" destId="{C6F7B28F-F350-644A-893A-BE40E7D9B366}" srcOrd="0" destOrd="0" presId="urn:microsoft.com/office/officeart/2005/8/layout/chevron2"/>
    <dgm:cxn modelId="{D1ADC2F6-3A1F-0742-8307-8668FD77257C}" type="presParOf" srcId="{C6F7B28F-F350-644A-893A-BE40E7D9B366}" destId="{978313AB-3CCF-EA4C-8F25-7530180F3909}" srcOrd="0" destOrd="0" presId="urn:microsoft.com/office/officeart/2005/8/layout/chevron2"/>
    <dgm:cxn modelId="{B69D8AA1-3DEB-1C49-B33D-E66FA45D1A32}" type="presParOf" srcId="{C6F7B28F-F350-644A-893A-BE40E7D9B366}" destId="{A414C61A-7D7D-154F-B2A8-1316912DBFAE}" srcOrd="1" destOrd="0" presId="urn:microsoft.com/office/officeart/2005/8/layout/chevron2"/>
    <dgm:cxn modelId="{0CDD62B1-9549-6949-8FF6-1EECFB0EE333}" type="presParOf" srcId="{DB00B056-E374-A04F-920D-019F49DCCAFA}" destId="{1C17E713-50D6-FF42-AC98-B4E0114C9050}" srcOrd="1" destOrd="0" presId="urn:microsoft.com/office/officeart/2005/8/layout/chevron2"/>
    <dgm:cxn modelId="{34774987-29B8-8A4D-94AD-F1DB685AA33C}" type="presParOf" srcId="{DB00B056-E374-A04F-920D-019F49DCCAFA}" destId="{E9A9023C-ED35-5D46-A51F-1927183A68A1}" srcOrd="2" destOrd="0" presId="urn:microsoft.com/office/officeart/2005/8/layout/chevron2"/>
    <dgm:cxn modelId="{E32919A2-B8BF-AF41-A75D-888AA3E43A40}" type="presParOf" srcId="{E9A9023C-ED35-5D46-A51F-1927183A68A1}" destId="{218E9F09-3A6A-A24B-925F-9D43BC6ECBBD}" srcOrd="0" destOrd="0" presId="urn:microsoft.com/office/officeart/2005/8/layout/chevron2"/>
    <dgm:cxn modelId="{037E0843-9686-7444-B008-8558E01DF5BA}" type="presParOf" srcId="{E9A9023C-ED35-5D46-A51F-1927183A68A1}" destId="{83DB748B-14E2-ED4E-B8CA-E5A723514B76}" srcOrd="1" destOrd="0" presId="urn:microsoft.com/office/officeart/2005/8/layout/chevron2"/>
    <dgm:cxn modelId="{B285A3A8-FC41-FA42-A4D2-42A2CAF95090}" type="presParOf" srcId="{DB00B056-E374-A04F-920D-019F49DCCAFA}" destId="{B399F829-53B0-BA4E-B637-5213765EC7BE}" srcOrd="3" destOrd="0" presId="urn:microsoft.com/office/officeart/2005/8/layout/chevron2"/>
    <dgm:cxn modelId="{A99DD34C-E167-CF46-89D5-D2B60AA0BCFD}" type="presParOf" srcId="{DB00B056-E374-A04F-920D-019F49DCCAFA}" destId="{7CA3E2EA-74D6-2842-932E-97B1ADBE91E4}" srcOrd="4" destOrd="0" presId="urn:microsoft.com/office/officeart/2005/8/layout/chevron2"/>
    <dgm:cxn modelId="{56185754-050C-E84B-895B-C6B6F3FD4C2A}" type="presParOf" srcId="{7CA3E2EA-74D6-2842-932E-97B1ADBE91E4}" destId="{C43F5489-6C7E-9D4F-BE0C-A0A21F0CAB27}" srcOrd="0" destOrd="0" presId="urn:microsoft.com/office/officeart/2005/8/layout/chevron2"/>
    <dgm:cxn modelId="{4C786FB3-16DD-CF4C-8796-C1B174D3B2EA}" type="presParOf" srcId="{7CA3E2EA-74D6-2842-932E-97B1ADBE91E4}" destId="{D81A63A5-4196-B24B-A95E-0B938F14FD0C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8313AB-3CCF-EA4C-8F25-7530180F3909}">
      <dsp:nvSpPr>
        <dsp:cNvPr id="0" name=""/>
        <dsp:cNvSpPr/>
      </dsp:nvSpPr>
      <dsp:spPr>
        <a:xfrm rot="5400000">
          <a:off x="-537986" y="544844"/>
          <a:ext cx="3586577" cy="2510604"/>
        </a:xfrm>
        <a:prstGeom prst="chevron">
          <a:avLst/>
        </a:prstGeom>
        <a:solidFill>
          <a:srgbClr val="123F68"/>
        </a:solidFill>
        <a:ln w="25400" cap="flat" cmpd="sng" algn="ctr">
          <a:solidFill>
            <a:schemeClr val="tx1">
              <a:lumMod val="85000"/>
              <a:lumOff val="1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Corporate Strategy</a:t>
          </a:r>
        </a:p>
      </dsp:txBody>
      <dsp:txXfrm rot="-5400000">
        <a:off x="1" y="1262159"/>
        <a:ext cx="2510604" cy="1075973"/>
      </dsp:txXfrm>
    </dsp:sp>
    <dsp:sp modelId="{A414C61A-7D7D-154F-B2A8-1316912DBFAE}">
      <dsp:nvSpPr>
        <dsp:cNvPr id="0" name=""/>
        <dsp:cNvSpPr/>
      </dsp:nvSpPr>
      <dsp:spPr>
        <a:xfrm rot="5400000">
          <a:off x="8715609" y="-6198147"/>
          <a:ext cx="2331275" cy="1474128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tx1">
              <a:lumMod val="85000"/>
              <a:lumOff val="1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4264" tIns="29845" rIns="29845" bIns="29845" numCol="1" spcCol="1270" anchor="ctr" anchorCtr="0">
          <a:noAutofit/>
        </a:bodyPr>
        <a:lstStyle/>
        <a:p>
          <a:pPr marL="285750" lvl="1" indent="-285750" algn="l" defTabSz="2089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4700" kern="1200" dirty="0"/>
            <a:t>Large telecom marketing dept</a:t>
          </a:r>
        </a:p>
        <a:p>
          <a:pPr marL="285750" lvl="1" indent="-285750" algn="l" defTabSz="2089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4700" kern="1200" dirty="0"/>
            <a:t>Targets at company level</a:t>
          </a:r>
        </a:p>
      </dsp:txBody>
      <dsp:txXfrm rot="-5400000">
        <a:off x="2510604" y="120661"/>
        <a:ext cx="14627483" cy="2103669"/>
      </dsp:txXfrm>
    </dsp:sp>
    <dsp:sp modelId="{218E9F09-3A6A-A24B-925F-9D43BC6ECBBD}">
      <dsp:nvSpPr>
        <dsp:cNvPr id="0" name=""/>
        <dsp:cNvSpPr/>
      </dsp:nvSpPr>
      <dsp:spPr>
        <a:xfrm rot="5400000">
          <a:off x="-537986" y="3946758"/>
          <a:ext cx="3586577" cy="2510604"/>
        </a:xfrm>
        <a:prstGeom prst="chevron">
          <a:avLst/>
        </a:prstGeom>
        <a:solidFill>
          <a:srgbClr val="123F68"/>
        </a:solidFill>
        <a:ln w="25400" cap="flat" cmpd="sng" algn="ctr">
          <a:solidFill>
            <a:schemeClr val="tx1">
              <a:lumMod val="85000"/>
              <a:lumOff val="1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Dept Strategy</a:t>
          </a:r>
        </a:p>
      </dsp:txBody>
      <dsp:txXfrm rot="-5400000">
        <a:off x="1" y="4664073"/>
        <a:ext cx="2510604" cy="1075973"/>
      </dsp:txXfrm>
    </dsp:sp>
    <dsp:sp modelId="{83DB748B-14E2-ED4E-B8CA-E5A723514B76}">
      <dsp:nvSpPr>
        <dsp:cNvPr id="0" name=""/>
        <dsp:cNvSpPr/>
      </dsp:nvSpPr>
      <dsp:spPr>
        <a:xfrm rot="5400000">
          <a:off x="8715609" y="-2796233"/>
          <a:ext cx="2331275" cy="1474128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tx1">
              <a:lumMod val="85000"/>
              <a:lumOff val="1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4264" tIns="29845" rIns="29845" bIns="29845" numCol="1" spcCol="1270" anchor="ctr" anchorCtr="0">
          <a:noAutofit/>
        </a:bodyPr>
        <a:lstStyle/>
        <a:p>
          <a:pPr marL="285750" lvl="1" indent="-285750" algn="l" defTabSz="2089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4700" kern="1200" dirty="0"/>
            <a:t>Responsible for retention and cross-sell</a:t>
          </a:r>
        </a:p>
        <a:p>
          <a:pPr marL="285750" lvl="1" indent="-285750" algn="l" defTabSz="2089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4700" kern="1200" dirty="0"/>
            <a:t>Required to increase # of customers and average revenue</a:t>
          </a:r>
        </a:p>
      </dsp:txBody>
      <dsp:txXfrm rot="-5400000">
        <a:off x="2510604" y="3522575"/>
        <a:ext cx="14627483" cy="2103669"/>
      </dsp:txXfrm>
    </dsp:sp>
    <dsp:sp modelId="{C43F5489-6C7E-9D4F-BE0C-A0A21F0CAB27}">
      <dsp:nvSpPr>
        <dsp:cNvPr id="0" name=""/>
        <dsp:cNvSpPr/>
      </dsp:nvSpPr>
      <dsp:spPr>
        <a:xfrm rot="5400000">
          <a:off x="-537986" y="7348673"/>
          <a:ext cx="3586577" cy="2510604"/>
        </a:xfrm>
        <a:prstGeom prst="chevron">
          <a:avLst/>
        </a:prstGeom>
        <a:solidFill>
          <a:srgbClr val="123F68"/>
        </a:solidFill>
        <a:ln w="25400" cap="flat" cmpd="sng" algn="ctr">
          <a:solidFill>
            <a:schemeClr val="tx1">
              <a:lumMod val="85000"/>
              <a:lumOff val="1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New Initiative</a:t>
          </a:r>
        </a:p>
      </dsp:txBody>
      <dsp:txXfrm rot="-5400000">
        <a:off x="1" y="8065988"/>
        <a:ext cx="2510604" cy="1075973"/>
      </dsp:txXfrm>
    </dsp:sp>
    <dsp:sp modelId="{D81A63A5-4196-B24B-A95E-0B938F14FD0C}">
      <dsp:nvSpPr>
        <dsp:cNvPr id="0" name=""/>
        <dsp:cNvSpPr/>
      </dsp:nvSpPr>
      <dsp:spPr>
        <a:xfrm rot="5400000">
          <a:off x="8715609" y="605680"/>
          <a:ext cx="2331275" cy="1474128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tx1">
              <a:lumMod val="85000"/>
              <a:lumOff val="1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4264" tIns="29845" rIns="29845" bIns="29845" numCol="1" spcCol="1270" anchor="ctr" anchorCtr="0">
          <a:noAutofit/>
        </a:bodyPr>
        <a:lstStyle/>
        <a:p>
          <a:pPr marL="285750" lvl="1" indent="-285750" algn="l" defTabSz="2089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4700" kern="1200" dirty="0"/>
            <a:t>Retain top third of customer base</a:t>
          </a:r>
        </a:p>
        <a:p>
          <a:pPr marL="285750" lvl="1" indent="-285750" algn="l" defTabSz="2089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4700" kern="1200" dirty="0"/>
            <a:t>Cross-sell to existing customers to gap fill</a:t>
          </a:r>
        </a:p>
      </dsp:txBody>
      <dsp:txXfrm rot="-5400000">
        <a:off x="2510604" y="6924489"/>
        <a:ext cx="14627483" cy="210366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8313AB-3CCF-EA4C-8F25-7530180F3909}">
      <dsp:nvSpPr>
        <dsp:cNvPr id="0" name=""/>
        <dsp:cNvSpPr/>
      </dsp:nvSpPr>
      <dsp:spPr>
        <a:xfrm rot="5400000">
          <a:off x="-537986" y="544844"/>
          <a:ext cx="3586577" cy="2510604"/>
        </a:xfrm>
        <a:prstGeom prst="chevron">
          <a:avLst/>
        </a:prstGeom>
        <a:solidFill>
          <a:srgbClr val="123F68"/>
        </a:solidFill>
        <a:ln w="25400" cap="flat" cmpd="sng" algn="ctr">
          <a:solidFill>
            <a:schemeClr val="tx1">
              <a:lumMod val="85000"/>
              <a:lumOff val="1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Corporate Strategy</a:t>
          </a:r>
        </a:p>
      </dsp:txBody>
      <dsp:txXfrm rot="-5400000">
        <a:off x="1" y="1262159"/>
        <a:ext cx="2510604" cy="1075973"/>
      </dsp:txXfrm>
    </dsp:sp>
    <dsp:sp modelId="{A414C61A-7D7D-154F-B2A8-1316912DBFAE}">
      <dsp:nvSpPr>
        <dsp:cNvPr id="0" name=""/>
        <dsp:cNvSpPr/>
      </dsp:nvSpPr>
      <dsp:spPr>
        <a:xfrm rot="5400000">
          <a:off x="8715609" y="-6198147"/>
          <a:ext cx="2331275" cy="1474128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tx1">
              <a:lumMod val="85000"/>
              <a:lumOff val="1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4264" tIns="29845" rIns="29845" bIns="29845" numCol="1" spcCol="1270" anchor="ctr" anchorCtr="0">
          <a:noAutofit/>
        </a:bodyPr>
        <a:lstStyle/>
        <a:p>
          <a:pPr marL="285750" lvl="1" indent="-285750" algn="l" defTabSz="2089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4700" kern="1200" dirty="0"/>
            <a:t>Large telecom marketing dept</a:t>
          </a:r>
        </a:p>
        <a:p>
          <a:pPr marL="285750" lvl="1" indent="-285750" algn="l" defTabSz="2089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4700" kern="1200" dirty="0"/>
            <a:t>Targets at company level</a:t>
          </a:r>
        </a:p>
      </dsp:txBody>
      <dsp:txXfrm rot="-5400000">
        <a:off x="2510604" y="120661"/>
        <a:ext cx="14627483" cy="2103669"/>
      </dsp:txXfrm>
    </dsp:sp>
    <dsp:sp modelId="{218E9F09-3A6A-A24B-925F-9D43BC6ECBBD}">
      <dsp:nvSpPr>
        <dsp:cNvPr id="0" name=""/>
        <dsp:cNvSpPr/>
      </dsp:nvSpPr>
      <dsp:spPr>
        <a:xfrm rot="5400000">
          <a:off x="-537986" y="3946758"/>
          <a:ext cx="3586577" cy="2510604"/>
        </a:xfrm>
        <a:prstGeom prst="chevron">
          <a:avLst/>
        </a:prstGeom>
        <a:solidFill>
          <a:srgbClr val="123F68"/>
        </a:solidFill>
        <a:ln w="25400" cap="flat" cmpd="sng" algn="ctr">
          <a:solidFill>
            <a:schemeClr val="tx1">
              <a:lumMod val="85000"/>
              <a:lumOff val="1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Dept Strategy</a:t>
          </a:r>
        </a:p>
      </dsp:txBody>
      <dsp:txXfrm rot="-5400000">
        <a:off x="1" y="4664073"/>
        <a:ext cx="2510604" cy="1075973"/>
      </dsp:txXfrm>
    </dsp:sp>
    <dsp:sp modelId="{83DB748B-14E2-ED4E-B8CA-E5A723514B76}">
      <dsp:nvSpPr>
        <dsp:cNvPr id="0" name=""/>
        <dsp:cNvSpPr/>
      </dsp:nvSpPr>
      <dsp:spPr>
        <a:xfrm rot="5400000">
          <a:off x="8715609" y="-2796233"/>
          <a:ext cx="2331275" cy="1474128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tx1">
              <a:lumMod val="85000"/>
              <a:lumOff val="1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4264" tIns="29845" rIns="29845" bIns="29845" numCol="1" spcCol="1270" anchor="ctr" anchorCtr="0">
          <a:noAutofit/>
        </a:bodyPr>
        <a:lstStyle/>
        <a:p>
          <a:pPr marL="285750" lvl="1" indent="-285750" algn="l" defTabSz="2089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4700" kern="1200" dirty="0"/>
            <a:t>Responsible for retention and cross-sell</a:t>
          </a:r>
        </a:p>
        <a:p>
          <a:pPr marL="285750" lvl="1" indent="-285750" algn="l" defTabSz="2089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4700" kern="1200" dirty="0"/>
            <a:t>Required to increase # of customers and average revenue</a:t>
          </a:r>
        </a:p>
      </dsp:txBody>
      <dsp:txXfrm rot="-5400000">
        <a:off x="2510604" y="3522575"/>
        <a:ext cx="14627483" cy="2103669"/>
      </dsp:txXfrm>
    </dsp:sp>
    <dsp:sp modelId="{C43F5489-6C7E-9D4F-BE0C-A0A21F0CAB27}">
      <dsp:nvSpPr>
        <dsp:cNvPr id="0" name=""/>
        <dsp:cNvSpPr/>
      </dsp:nvSpPr>
      <dsp:spPr>
        <a:xfrm rot="5400000">
          <a:off x="-537986" y="7348673"/>
          <a:ext cx="3586577" cy="2510604"/>
        </a:xfrm>
        <a:prstGeom prst="chevron">
          <a:avLst/>
        </a:prstGeom>
        <a:solidFill>
          <a:srgbClr val="123F68"/>
        </a:solidFill>
        <a:ln w="25400" cap="flat" cmpd="sng" algn="ctr">
          <a:solidFill>
            <a:schemeClr val="tx1">
              <a:lumMod val="85000"/>
              <a:lumOff val="1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New Initiative</a:t>
          </a:r>
        </a:p>
      </dsp:txBody>
      <dsp:txXfrm rot="-5400000">
        <a:off x="1" y="8065988"/>
        <a:ext cx="2510604" cy="1075973"/>
      </dsp:txXfrm>
    </dsp:sp>
    <dsp:sp modelId="{D81A63A5-4196-B24B-A95E-0B938F14FD0C}">
      <dsp:nvSpPr>
        <dsp:cNvPr id="0" name=""/>
        <dsp:cNvSpPr/>
      </dsp:nvSpPr>
      <dsp:spPr>
        <a:xfrm rot="5400000">
          <a:off x="8715609" y="605680"/>
          <a:ext cx="2331275" cy="1474128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tx1">
              <a:lumMod val="85000"/>
              <a:lumOff val="1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4264" tIns="29845" rIns="29845" bIns="29845" numCol="1" spcCol="1270" anchor="ctr" anchorCtr="0">
          <a:noAutofit/>
        </a:bodyPr>
        <a:lstStyle/>
        <a:p>
          <a:pPr marL="285750" lvl="1" indent="-285750" algn="l" defTabSz="2089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4700" kern="1200" dirty="0"/>
            <a:t>Retain top third of customer base</a:t>
          </a:r>
        </a:p>
        <a:p>
          <a:pPr marL="285750" lvl="1" indent="-285750" algn="l" defTabSz="2089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4700" kern="1200" dirty="0"/>
            <a:t>Cross-sell to existing customers to gap fill</a:t>
          </a:r>
        </a:p>
      </dsp:txBody>
      <dsp:txXfrm rot="-5400000">
        <a:off x="2510604" y="6924489"/>
        <a:ext cx="14627483" cy="210366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8313AB-3CCF-EA4C-8F25-7530180F3909}">
      <dsp:nvSpPr>
        <dsp:cNvPr id="0" name=""/>
        <dsp:cNvSpPr/>
      </dsp:nvSpPr>
      <dsp:spPr>
        <a:xfrm rot="5400000">
          <a:off x="-537986" y="544844"/>
          <a:ext cx="3586577" cy="2510604"/>
        </a:xfrm>
        <a:prstGeom prst="chevron">
          <a:avLst/>
        </a:prstGeom>
        <a:solidFill>
          <a:srgbClr val="123F68"/>
        </a:solidFill>
        <a:ln w="25400" cap="flat" cmpd="sng" algn="ctr">
          <a:solidFill>
            <a:schemeClr val="tx1">
              <a:lumMod val="85000"/>
              <a:lumOff val="1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Corporate Strategy</a:t>
          </a:r>
        </a:p>
      </dsp:txBody>
      <dsp:txXfrm rot="-5400000">
        <a:off x="1" y="1262159"/>
        <a:ext cx="2510604" cy="1075973"/>
      </dsp:txXfrm>
    </dsp:sp>
    <dsp:sp modelId="{A414C61A-7D7D-154F-B2A8-1316912DBFAE}">
      <dsp:nvSpPr>
        <dsp:cNvPr id="0" name=""/>
        <dsp:cNvSpPr/>
      </dsp:nvSpPr>
      <dsp:spPr>
        <a:xfrm rot="5400000">
          <a:off x="8715609" y="-6198147"/>
          <a:ext cx="2331275" cy="1474128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tx1">
              <a:lumMod val="85000"/>
              <a:lumOff val="1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4264" tIns="29845" rIns="29845" bIns="29845" numCol="1" spcCol="1270" anchor="ctr" anchorCtr="0">
          <a:noAutofit/>
        </a:bodyPr>
        <a:lstStyle/>
        <a:p>
          <a:pPr marL="285750" lvl="1" indent="-285750" algn="l" defTabSz="2089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4700" kern="1200" dirty="0"/>
            <a:t>Large telecom marketing dept</a:t>
          </a:r>
        </a:p>
        <a:p>
          <a:pPr marL="285750" lvl="1" indent="-285750" algn="l" defTabSz="2089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4700" kern="1200" dirty="0"/>
            <a:t>Targets at company level</a:t>
          </a:r>
        </a:p>
      </dsp:txBody>
      <dsp:txXfrm rot="-5400000">
        <a:off x="2510604" y="120661"/>
        <a:ext cx="14627483" cy="2103669"/>
      </dsp:txXfrm>
    </dsp:sp>
    <dsp:sp modelId="{218E9F09-3A6A-A24B-925F-9D43BC6ECBBD}">
      <dsp:nvSpPr>
        <dsp:cNvPr id="0" name=""/>
        <dsp:cNvSpPr/>
      </dsp:nvSpPr>
      <dsp:spPr>
        <a:xfrm rot="5400000">
          <a:off x="-537986" y="3946758"/>
          <a:ext cx="3586577" cy="2510604"/>
        </a:xfrm>
        <a:prstGeom prst="chevron">
          <a:avLst/>
        </a:prstGeom>
        <a:solidFill>
          <a:srgbClr val="123F68"/>
        </a:solidFill>
        <a:ln w="25400" cap="flat" cmpd="sng" algn="ctr">
          <a:solidFill>
            <a:schemeClr val="tx1">
              <a:lumMod val="85000"/>
              <a:lumOff val="1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Dept Strategy</a:t>
          </a:r>
        </a:p>
      </dsp:txBody>
      <dsp:txXfrm rot="-5400000">
        <a:off x="1" y="4664073"/>
        <a:ext cx="2510604" cy="1075973"/>
      </dsp:txXfrm>
    </dsp:sp>
    <dsp:sp modelId="{83DB748B-14E2-ED4E-B8CA-E5A723514B76}">
      <dsp:nvSpPr>
        <dsp:cNvPr id="0" name=""/>
        <dsp:cNvSpPr/>
      </dsp:nvSpPr>
      <dsp:spPr>
        <a:xfrm rot="5400000">
          <a:off x="8715609" y="-2796233"/>
          <a:ext cx="2331275" cy="1474128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tx1">
              <a:lumMod val="85000"/>
              <a:lumOff val="1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4264" tIns="29845" rIns="29845" bIns="29845" numCol="1" spcCol="1270" anchor="ctr" anchorCtr="0">
          <a:noAutofit/>
        </a:bodyPr>
        <a:lstStyle/>
        <a:p>
          <a:pPr marL="285750" lvl="1" indent="-285750" algn="l" defTabSz="2089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4700" kern="1200" dirty="0"/>
            <a:t>Responsible for retention and cross-sell</a:t>
          </a:r>
        </a:p>
        <a:p>
          <a:pPr marL="285750" lvl="1" indent="-285750" algn="l" defTabSz="2089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4700" kern="1200" dirty="0"/>
            <a:t>Required to increase # of customers and average revenue</a:t>
          </a:r>
        </a:p>
      </dsp:txBody>
      <dsp:txXfrm rot="-5400000">
        <a:off x="2510604" y="3522575"/>
        <a:ext cx="14627483" cy="2103669"/>
      </dsp:txXfrm>
    </dsp:sp>
    <dsp:sp modelId="{C43F5489-6C7E-9D4F-BE0C-A0A21F0CAB27}">
      <dsp:nvSpPr>
        <dsp:cNvPr id="0" name=""/>
        <dsp:cNvSpPr/>
      </dsp:nvSpPr>
      <dsp:spPr>
        <a:xfrm rot="5400000">
          <a:off x="-537986" y="7348673"/>
          <a:ext cx="3586577" cy="2510604"/>
        </a:xfrm>
        <a:prstGeom prst="chevron">
          <a:avLst/>
        </a:prstGeom>
        <a:solidFill>
          <a:srgbClr val="123F68"/>
        </a:solidFill>
        <a:ln w="25400" cap="flat" cmpd="sng" algn="ctr">
          <a:solidFill>
            <a:schemeClr val="tx1">
              <a:lumMod val="85000"/>
              <a:lumOff val="1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New Initiative</a:t>
          </a:r>
        </a:p>
      </dsp:txBody>
      <dsp:txXfrm rot="-5400000">
        <a:off x="1" y="8065988"/>
        <a:ext cx="2510604" cy="1075973"/>
      </dsp:txXfrm>
    </dsp:sp>
    <dsp:sp modelId="{D81A63A5-4196-B24B-A95E-0B938F14FD0C}">
      <dsp:nvSpPr>
        <dsp:cNvPr id="0" name=""/>
        <dsp:cNvSpPr/>
      </dsp:nvSpPr>
      <dsp:spPr>
        <a:xfrm rot="5400000">
          <a:off x="8715609" y="605680"/>
          <a:ext cx="2331275" cy="1474128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tx1">
              <a:lumMod val="85000"/>
              <a:lumOff val="1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4264" tIns="29845" rIns="29845" bIns="29845" numCol="1" spcCol="1270" anchor="ctr" anchorCtr="0">
          <a:noAutofit/>
        </a:bodyPr>
        <a:lstStyle/>
        <a:p>
          <a:pPr marL="285750" lvl="1" indent="-285750" algn="l" defTabSz="2089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4700" kern="1200" dirty="0"/>
            <a:t>Retain top third of customer base</a:t>
          </a:r>
        </a:p>
        <a:p>
          <a:pPr marL="285750" lvl="1" indent="-285750" algn="l" defTabSz="2089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4700" kern="1200" dirty="0"/>
            <a:t>Cross-sell to existing customers to gap fill</a:t>
          </a:r>
        </a:p>
      </dsp:txBody>
      <dsp:txXfrm rot="-5400000">
        <a:off x="2510604" y="6924489"/>
        <a:ext cx="14627483" cy="210366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BED862-AF33-0947-A601-FA6040CBDB50}" type="datetimeFigureOut">
              <a:rPr lang="en-US" smtClean="0"/>
              <a:t>6/28/19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A96838-F269-354B-874A-12817284FD5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85042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17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="" xmlns:a14="http://schemas.microsoft.com/office/drawing/2010/main" val="1"/>
            </a:ext>
          </a:extLst>
        </p:spPr>
      </p:sp>
      <p:sp>
        <p:nvSpPr>
          <p:cNvPr id="71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1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1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38E0659F-3E19-A049-AC1A-FB6BFDC66573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55112188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1120775" algn="l" rtl="0" eaLnBrk="0" fontAlgn="base" hangingPunct="0">
      <a:spcBef>
        <a:spcPct val="3000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+mn-cs"/>
      </a:defRPr>
    </a:lvl2pPr>
    <a:lvl3pPr marL="2244725" algn="l" rtl="0" eaLnBrk="0" fontAlgn="base" hangingPunct="0">
      <a:spcBef>
        <a:spcPct val="3000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+mn-cs"/>
      </a:defRPr>
    </a:lvl3pPr>
    <a:lvl4pPr marL="3368675" algn="l" rtl="0" eaLnBrk="0" fontAlgn="base" hangingPunct="0">
      <a:spcBef>
        <a:spcPct val="3000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+mn-cs"/>
      </a:defRPr>
    </a:lvl4pPr>
    <a:lvl5pPr marL="4494213" algn="l" rtl="0" eaLnBrk="0" fontAlgn="base" hangingPunct="0">
      <a:spcBef>
        <a:spcPct val="3000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+mn-cs"/>
      </a:defRPr>
    </a:lvl5pPr>
    <a:lvl6pPr marL="5623378" algn="l" defTabSz="1124677" rtl="0" eaLnBrk="1" latinLnBrk="0" hangingPunct="1">
      <a:defRPr sz="3000" kern="1200">
        <a:solidFill>
          <a:schemeClr val="tx1"/>
        </a:solidFill>
        <a:latin typeface="+mn-lt"/>
        <a:ea typeface="+mn-ea"/>
        <a:cs typeface="+mn-cs"/>
      </a:defRPr>
    </a:lvl6pPr>
    <a:lvl7pPr marL="6748052" algn="l" defTabSz="1124677" rtl="0" eaLnBrk="1" latinLnBrk="0" hangingPunct="1">
      <a:defRPr sz="3000" kern="1200">
        <a:solidFill>
          <a:schemeClr val="tx1"/>
        </a:solidFill>
        <a:latin typeface="+mn-lt"/>
        <a:ea typeface="+mn-ea"/>
        <a:cs typeface="+mn-cs"/>
      </a:defRPr>
    </a:lvl7pPr>
    <a:lvl8pPr marL="7872729" algn="l" defTabSz="1124677" rtl="0" eaLnBrk="1" latinLnBrk="0" hangingPunct="1">
      <a:defRPr sz="3000" kern="1200">
        <a:solidFill>
          <a:schemeClr val="tx1"/>
        </a:solidFill>
        <a:latin typeface="+mn-lt"/>
        <a:ea typeface="+mn-ea"/>
        <a:cs typeface="+mn-cs"/>
      </a:defRPr>
    </a:lvl8pPr>
    <a:lvl9pPr marL="8997403" algn="l" defTabSz="1124677" rtl="0" eaLnBrk="1" latinLnBrk="0" hangingPunct="1">
      <a:defRPr sz="30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E0659F-3E19-A049-AC1A-FB6BFDC66573}" type="slidenum">
              <a:rPr lang="en-US" altLang="en-US" smtClean="0"/>
              <a:pPr/>
              <a:t>1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8581521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10% increase on top third will result in 5% </a:t>
            </a:r>
            <a:r>
              <a:rPr lang="en-US" dirty="0" err="1"/>
              <a:t>avg</a:t>
            </a:r>
            <a:r>
              <a:rPr lang="en-US" dirty="0"/>
              <a:t> revenue. 3% is normal so we need 2% for cross-sell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E0659F-3E19-A049-AC1A-FB6BFDC66573}" type="slidenum">
              <a:rPr lang="en-US" altLang="en-US" smtClean="0"/>
              <a:pPr/>
              <a:t>6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530976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Will leave the determination of lag information to after ops have been worked out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E0659F-3E19-A049-AC1A-FB6BFDC66573}" type="slidenum">
              <a:rPr lang="en-US" altLang="en-US" smtClean="0"/>
              <a:pPr/>
              <a:t>9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6647601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 descr="DESB.psd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5975" y="2087563"/>
            <a:ext cx="16697325" cy="3565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0" y="6986664"/>
            <a:ext cx="23409275" cy="1419654"/>
          </a:xfrm>
        </p:spPr>
        <p:txBody>
          <a:bodyPr/>
          <a:lstStyle>
            <a:lvl1pPr marL="0" indent="0" algn="ctr">
              <a:buNone/>
              <a:defRPr sz="980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740203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/>
  <p:hf sldNum="0"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0464" y="470761"/>
            <a:ext cx="21068348" cy="136258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167534" y="2468562"/>
            <a:ext cx="21069300" cy="8821737"/>
          </a:xfrm>
        </p:spPr>
        <p:txBody>
          <a:bodyPr/>
          <a:lstStyle/>
          <a:p>
            <a:r>
              <a:rPr lang="en-US" altLang="en-US" dirty="0">
                <a:latin typeface="Arial" charset="0"/>
                <a:ea typeface="ＭＳ Ｐゴシック" charset="-128"/>
              </a:rPr>
              <a:t>Add Content Here</a:t>
            </a:r>
          </a:p>
          <a:p>
            <a:r>
              <a:rPr lang="en-US" altLang="en-US" dirty="0">
                <a:latin typeface="Arial" charset="0"/>
                <a:ea typeface="ＭＳ Ｐゴシック" charset="-128"/>
              </a:rPr>
              <a:t>And more here</a:t>
            </a:r>
          </a:p>
          <a:p>
            <a:pPr lvl="1"/>
            <a:r>
              <a:rPr lang="en-US" altLang="en-US" dirty="0">
                <a:latin typeface="Arial" charset="0"/>
                <a:ea typeface="ＭＳ Ｐゴシック" charset="-128"/>
              </a:rPr>
              <a:t>And more here</a:t>
            </a:r>
          </a:p>
        </p:txBody>
      </p:sp>
    </p:spTree>
    <p:extLst>
      <p:ext uri="{BB962C8B-B14F-4D97-AF65-F5344CB8AC3E}">
        <p14:creationId xmlns:p14="http://schemas.microsoft.com/office/powerpoint/2010/main" val="1401496648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0464" y="470754"/>
            <a:ext cx="21068348" cy="136258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70491" y="2466647"/>
            <a:ext cx="10339099" cy="8801699"/>
          </a:xfrm>
        </p:spPr>
        <p:txBody>
          <a:bodyPr/>
          <a:lstStyle>
            <a:lvl1pPr>
              <a:defRPr sz="6900"/>
            </a:lvl1pPr>
            <a:lvl2pPr>
              <a:defRPr sz="5900"/>
            </a:lvl2pPr>
            <a:lvl3pPr>
              <a:defRPr sz="4900"/>
            </a:lvl3pPr>
            <a:lvl4pPr>
              <a:defRPr sz="4400"/>
            </a:lvl4pPr>
            <a:lvl5pPr>
              <a:defRPr sz="4400"/>
            </a:lvl5pPr>
            <a:lvl6pPr>
              <a:defRPr sz="4400"/>
            </a:lvl6pPr>
            <a:lvl7pPr>
              <a:defRPr sz="4400"/>
            </a:lvl7pPr>
            <a:lvl8pPr>
              <a:defRPr sz="4400"/>
            </a:lvl8pPr>
            <a:lvl9pPr>
              <a:defRPr sz="4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899719" y="2466647"/>
            <a:ext cx="10339099" cy="8801699"/>
          </a:xfrm>
        </p:spPr>
        <p:txBody>
          <a:bodyPr/>
          <a:lstStyle>
            <a:lvl1pPr>
              <a:defRPr sz="6900"/>
            </a:lvl1pPr>
            <a:lvl2pPr>
              <a:defRPr sz="5900"/>
            </a:lvl2pPr>
            <a:lvl3pPr>
              <a:defRPr sz="4900"/>
            </a:lvl3pPr>
            <a:lvl4pPr>
              <a:defRPr sz="4400"/>
            </a:lvl4pPr>
            <a:lvl5pPr>
              <a:defRPr sz="4400"/>
            </a:lvl5pPr>
            <a:lvl6pPr>
              <a:defRPr sz="4400"/>
            </a:lvl6pPr>
            <a:lvl7pPr>
              <a:defRPr sz="4400"/>
            </a:lvl7pPr>
            <a:lvl8pPr>
              <a:defRPr sz="4400"/>
            </a:lvl8pPr>
            <a:lvl9pPr>
              <a:defRPr sz="4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353522640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0464" y="487362"/>
            <a:ext cx="21068348" cy="136258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737809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69988" y="469900"/>
            <a:ext cx="21069300" cy="1365250"/>
          </a:xfrm>
          <a:prstGeom prst="rect">
            <a:avLst/>
          </a:prstGeom>
        </p:spPr>
        <p:txBody>
          <a:bodyPr vert="horz" lIns="224912" tIns="112456" rIns="224912" bIns="112456" rtlCol="0" anchor="b">
            <a:noAutofit/>
          </a:bodyPr>
          <a:lstStyle/>
          <a:p>
            <a:r>
              <a:rPr lang="en-US" dirty="0"/>
              <a:t>Click to edit Master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169988" y="2447925"/>
            <a:ext cx="21069300" cy="7616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224912" tIns="112456" rIns="224912" bIns="11245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0"/>
            <a:r>
              <a:rPr lang="en-US" altLang="en-US" dirty="0"/>
              <a:t>More Text</a:t>
            </a:r>
          </a:p>
          <a:p>
            <a:pPr lvl="0"/>
            <a:r>
              <a:rPr lang="en-US" altLang="en-US" dirty="0"/>
              <a:t>More text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0" y="12258675"/>
            <a:ext cx="23409275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029" name="Rectangle 6"/>
          <p:cNvSpPr>
            <a:spLocks noChangeArrowheads="1"/>
          </p:cNvSpPr>
          <p:nvPr/>
        </p:nvSpPr>
        <p:spPr bwMode="auto">
          <a:xfrm>
            <a:off x="13333413" y="12325350"/>
            <a:ext cx="9953625" cy="115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65462" tIns="82731" rIns="165462" bIns="82731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r" eaLnBrk="1" hangingPunct="1"/>
            <a:r>
              <a:rPr lang="en-US" altLang="en-US" sz="3200" i="1" dirty="0">
                <a:solidFill>
                  <a:srgbClr val="7F7F7F"/>
                </a:solidFill>
              </a:rPr>
              <a:t>© Jeremy Morris</a:t>
            </a:r>
          </a:p>
          <a:p>
            <a:pPr algn="r" eaLnBrk="1" hangingPunct="1"/>
            <a:endParaRPr lang="en-US" altLang="en-US" sz="3200" i="1" dirty="0">
              <a:solidFill>
                <a:srgbClr val="7F7F7F"/>
              </a:solidFill>
            </a:endParaRPr>
          </a:p>
        </p:txBody>
      </p:sp>
      <p:sp>
        <p:nvSpPr>
          <p:cNvPr id="1030" name="Rectangle 8"/>
          <p:cNvSpPr>
            <a:spLocks noChangeArrowheads="1"/>
          </p:cNvSpPr>
          <p:nvPr/>
        </p:nvSpPr>
        <p:spPr bwMode="auto">
          <a:xfrm>
            <a:off x="122237" y="12398375"/>
            <a:ext cx="8000999" cy="659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65462" tIns="82731" rIns="165462" bIns="82731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3200" i="1" dirty="0">
                <a:solidFill>
                  <a:srgbClr val="7F7F7F"/>
                </a:solidFill>
              </a:rPr>
              <a:t>Operations and Information</a:t>
            </a:r>
            <a:r>
              <a:rPr lang="en-US" altLang="en-US" sz="3200" i="1" baseline="0" dirty="0">
                <a:solidFill>
                  <a:srgbClr val="7F7F7F"/>
                </a:solidFill>
              </a:rPr>
              <a:t> Systems</a:t>
            </a:r>
            <a:endParaRPr lang="en-US" altLang="en-US" sz="3200" i="1" dirty="0">
              <a:solidFill>
                <a:srgbClr val="7F7F7F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69" r:id="rId1"/>
    <p:sldLayoutId id="2147484066" r:id="rId2"/>
    <p:sldLayoutId id="2147484067" r:id="rId3"/>
    <p:sldLayoutId id="2147484068" r:id="rId4"/>
  </p:sldLayoutIdLst>
  <p:transition/>
  <p:hf sldNum="0" hdr="0"/>
  <p:txStyles>
    <p:titleStyle>
      <a:lvl1pPr algn="l" defTabSz="1120775" rtl="0" eaLnBrk="0" fontAlgn="base" hangingPunct="0">
        <a:spcBef>
          <a:spcPct val="0"/>
        </a:spcBef>
        <a:spcAft>
          <a:spcPct val="0"/>
        </a:spcAft>
        <a:defRPr sz="7200" b="1" kern="1200" cap="all">
          <a:solidFill>
            <a:srgbClr val="4F4F4F"/>
          </a:solidFill>
          <a:latin typeface="Arial"/>
          <a:ea typeface="ＭＳ Ｐゴシック" charset="0"/>
          <a:cs typeface="Arial"/>
        </a:defRPr>
      </a:lvl1pPr>
      <a:lvl2pPr algn="l" defTabSz="1120775" rtl="0" eaLnBrk="0" fontAlgn="base" hangingPunct="0">
        <a:spcBef>
          <a:spcPct val="0"/>
        </a:spcBef>
        <a:spcAft>
          <a:spcPct val="0"/>
        </a:spcAft>
        <a:defRPr sz="8400" b="1">
          <a:solidFill>
            <a:srgbClr val="4F4F4F"/>
          </a:solidFill>
          <a:latin typeface="Arial" charset="0"/>
          <a:ea typeface="ＭＳ Ｐゴシック" charset="0"/>
        </a:defRPr>
      </a:lvl2pPr>
      <a:lvl3pPr algn="l" defTabSz="1120775" rtl="0" eaLnBrk="0" fontAlgn="base" hangingPunct="0">
        <a:spcBef>
          <a:spcPct val="0"/>
        </a:spcBef>
        <a:spcAft>
          <a:spcPct val="0"/>
        </a:spcAft>
        <a:defRPr sz="8400" b="1">
          <a:solidFill>
            <a:srgbClr val="4F4F4F"/>
          </a:solidFill>
          <a:latin typeface="Arial" charset="0"/>
          <a:ea typeface="ＭＳ Ｐゴシック" charset="0"/>
        </a:defRPr>
      </a:lvl3pPr>
      <a:lvl4pPr algn="l" defTabSz="1120775" rtl="0" eaLnBrk="0" fontAlgn="base" hangingPunct="0">
        <a:spcBef>
          <a:spcPct val="0"/>
        </a:spcBef>
        <a:spcAft>
          <a:spcPct val="0"/>
        </a:spcAft>
        <a:defRPr sz="8400" b="1">
          <a:solidFill>
            <a:srgbClr val="4F4F4F"/>
          </a:solidFill>
          <a:latin typeface="Arial" charset="0"/>
          <a:ea typeface="ＭＳ Ｐゴシック" charset="0"/>
        </a:defRPr>
      </a:lvl4pPr>
      <a:lvl5pPr algn="l" defTabSz="1120775" rtl="0" eaLnBrk="0" fontAlgn="base" hangingPunct="0">
        <a:spcBef>
          <a:spcPct val="0"/>
        </a:spcBef>
        <a:spcAft>
          <a:spcPct val="0"/>
        </a:spcAft>
        <a:defRPr sz="8400" b="1">
          <a:solidFill>
            <a:srgbClr val="4F4F4F"/>
          </a:solidFill>
          <a:latin typeface="Arial" charset="0"/>
          <a:ea typeface="ＭＳ Ｐゴシック" charset="0"/>
        </a:defRPr>
      </a:lvl5pPr>
      <a:lvl6pPr marL="1124704" algn="l" defTabSz="1120800" rtl="0" fontAlgn="base">
        <a:spcBef>
          <a:spcPct val="0"/>
        </a:spcBef>
        <a:spcAft>
          <a:spcPct val="0"/>
        </a:spcAft>
        <a:defRPr sz="8400" b="1">
          <a:solidFill>
            <a:srgbClr val="4F4F4F"/>
          </a:solidFill>
          <a:latin typeface="Arial" charset="0"/>
          <a:ea typeface="ＭＳ Ｐゴシック" charset="0"/>
        </a:defRPr>
      </a:lvl6pPr>
      <a:lvl7pPr marL="2249407" algn="l" defTabSz="1120800" rtl="0" fontAlgn="base">
        <a:spcBef>
          <a:spcPct val="0"/>
        </a:spcBef>
        <a:spcAft>
          <a:spcPct val="0"/>
        </a:spcAft>
        <a:defRPr sz="8400" b="1">
          <a:solidFill>
            <a:srgbClr val="4F4F4F"/>
          </a:solidFill>
          <a:latin typeface="Arial" charset="0"/>
          <a:ea typeface="ＭＳ Ｐゴシック" charset="0"/>
        </a:defRPr>
      </a:lvl7pPr>
      <a:lvl8pPr marL="3374111" algn="l" defTabSz="1120800" rtl="0" fontAlgn="base">
        <a:spcBef>
          <a:spcPct val="0"/>
        </a:spcBef>
        <a:spcAft>
          <a:spcPct val="0"/>
        </a:spcAft>
        <a:defRPr sz="8400" b="1">
          <a:solidFill>
            <a:srgbClr val="4F4F4F"/>
          </a:solidFill>
          <a:latin typeface="Arial" charset="0"/>
          <a:ea typeface="ＭＳ Ｐゴシック" charset="0"/>
        </a:defRPr>
      </a:lvl8pPr>
      <a:lvl9pPr marL="4498817" algn="l" defTabSz="1120800" rtl="0" fontAlgn="base">
        <a:spcBef>
          <a:spcPct val="0"/>
        </a:spcBef>
        <a:spcAft>
          <a:spcPct val="0"/>
        </a:spcAft>
        <a:defRPr sz="8400" b="1">
          <a:solidFill>
            <a:srgbClr val="4F4F4F"/>
          </a:solidFill>
          <a:latin typeface="Arial" charset="0"/>
          <a:ea typeface="ＭＳ Ｐゴシック" charset="0"/>
        </a:defRPr>
      </a:lvl9pPr>
    </p:titleStyle>
    <p:bodyStyle>
      <a:lvl1pPr marL="838200" indent="-838200" algn="l" defTabSz="1120775" rtl="0" eaLnBrk="0" fontAlgn="base" hangingPunct="0">
        <a:spcBef>
          <a:spcPct val="20000"/>
        </a:spcBef>
        <a:spcAft>
          <a:spcPct val="0"/>
        </a:spcAft>
        <a:buSzPct val="100000"/>
        <a:buFontTx/>
        <a:buBlip>
          <a:blip r:embed="rId6"/>
        </a:buBlip>
        <a:defRPr sz="6600" kern="1200">
          <a:solidFill>
            <a:srgbClr val="4F4F4F"/>
          </a:solidFill>
          <a:latin typeface="Arial"/>
          <a:ea typeface="ＭＳ Ｐゴシック" charset="0"/>
          <a:cs typeface="Arial"/>
        </a:defRPr>
      </a:lvl1pPr>
      <a:lvl2pPr marL="1981200" indent="-857250" algn="l" defTabSz="1120775" rtl="0" eaLnBrk="0" fontAlgn="base" hangingPunct="0">
        <a:spcBef>
          <a:spcPct val="20000"/>
        </a:spcBef>
        <a:spcAft>
          <a:spcPct val="0"/>
        </a:spcAft>
        <a:buSzPct val="100000"/>
        <a:buFontTx/>
        <a:buBlip>
          <a:blip r:embed="rId6"/>
        </a:buBlip>
        <a:defRPr sz="6000" kern="1200">
          <a:solidFill>
            <a:srgbClr val="4F4F4F"/>
          </a:solidFill>
          <a:latin typeface="Arial"/>
          <a:ea typeface="ＭＳ Ｐゴシック" charset="0"/>
          <a:cs typeface="Arial"/>
        </a:defRPr>
      </a:lvl2pPr>
      <a:lvl3pPr marL="2806700" indent="-557213" algn="l" defTabSz="1120775" rtl="0" eaLnBrk="0" fontAlgn="base" hangingPunct="0">
        <a:spcBef>
          <a:spcPct val="20000"/>
        </a:spcBef>
        <a:spcAft>
          <a:spcPct val="0"/>
        </a:spcAft>
        <a:buSzPct val="100000"/>
        <a:buFontTx/>
        <a:buBlip>
          <a:blip r:embed="rId6"/>
        </a:buBlip>
        <a:defRPr sz="5400" kern="1200">
          <a:solidFill>
            <a:srgbClr val="4F4F4F"/>
          </a:solidFill>
          <a:latin typeface="Arial"/>
          <a:ea typeface="ＭＳ Ｐゴシック" charset="0"/>
          <a:cs typeface="Arial"/>
        </a:defRPr>
      </a:lvl3pPr>
      <a:lvl4pPr marL="3932238" indent="-557213" algn="l" defTabSz="1120775" rtl="0" eaLnBrk="0" fontAlgn="base" hangingPunct="0">
        <a:spcBef>
          <a:spcPct val="20000"/>
        </a:spcBef>
        <a:spcAft>
          <a:spcPct val="0"/>
        </a:spcAft>
        <a:buSzPct val="100000"/>
        <a:buFontTx/>
        <a:buBlip>
          <a:blip r:embed="rId6"/>
        </a:buBlip>
        <a:defRPr sz="4800" kern="1200">
          <a:solidFill>
            <a:srgbClr val="4F4F4F"/>
          </a:solidFill>
          <a:latin typeface="Arial"/>
          <a:ea typeface="ＭＳ Ｐゴシック" charset="0"/>
          <a:cs typeface="Arial"/>
        </a:defRPr>
      </a:lvl4pPr>
      <a:lvl5pPr indent="4498975" algn="l" defTabSz="1120775" rtl="0" eaLnBrk="0" fontAlgn="base" hangingPunct="0">
        <a:spcBef>
          <a:spcPct val="20000"/>
        </a:spcBef>
        <a:spcAft>
          <a:spcPct val="0"/>
        </a:spcAft>
        <a:buSzPct val="100000"/>
        <a:defRPr sz="4900" kern="1200">
          <a:solidFill>
            <a:srgbClr val="4F4F4F"/>
          </a:solidFill>
          <a:latin typeface="Arial"/>
          <a:ea typeface="ＭＳ Ｐゴシック" charset="0"/>
          <a:cs typeface="Arial"/>
        </a:defRPr>
      </a:lvl5pPr>
      <a:lvl6pPr marL="6185068" indent="-562278" algn="l" defTabSz="1124561" rtl="0" eaLnBrk="1" latinLnBrk="0" hangingPunct="1">
        <a:spcBef>
          <a:spcPct val="20000"/>
        </a:spcBef>
        <a:buFont typeface="Arial"/>
        <a:buChar char="•"/>
        <a:defRPr sz="4900" kern="1200">
          <a:solidFill>
            <a:schemeClr val="tx1"/>
          </a:solidFill>
          <a:latin typeface="+mn-lt"/>
          <a:ea typeface="+mn-ea"/>
          <a:cs typeface="+mn-cs"/>
        </a:defRPr>
      </a:lvl6pPr>
      <a:lvl7pPr marL="7309626" indent="-562278" algn="l" defTabSz="1124561" rtl="0" eaLnBrk="1" latinLnBrk="0" hangingPunct="1">
        <a:spcBef>
          <a:spcPct val="20000"/>
        </a:spcBef>
        <a:buFont typeface="Arial"/>
        <a:buChar char="•"/>
        <a:defRPr sz="4900" kern="1200">
          <a:solidFill>
            <a:schemeClr val="tx1"/>
          </a:solidFill>
          <a:latin typeface="+mn-lt"/>
          <a:ea typeface="+mn-ea"/>
          <a:cs typeface="+mn-cs"/>
        </a:defRPr>
      </a:lvl7pPr>
      <a:lvl8pPr marL="8434182" indent="-562278" algn="l" defTabSz="1124561" rtl="0" eaLnBrk="1" latinLnBrk="0" hangingPunct="1">
        <a:spcBef>
          <a:spcPct val="20000"/>
        </a:spcBef>
        <a:buFont typeface="Arial"/>
        <a:buChar char="•"/>
        <a:defRPr sz="4900" kern="1200">
          <a:solidFill>
            <a:schemeClr val="tx1"/>
          </a:solidFill>
          <a:latin typeface="+mn-lt"/>
          <a:ea typeface="+mn-ea"/>
          <a:cs typeface="+mn-cs"/>
        </a:defRPr>
      </a:lvl8pPr>
      <a:lvl9pPr marL="9558740" indent="-562278" algn="l" defTabSz="1124561" rtl="0" eaLnBrk="1" latinLnBrk="0" hangingPunct="1">
        <a:spcBef>
          <a:spcPct val="20000"/>
        </a:spcBef>
        <a:buFont typeface="Arial"/>
        <a:buChar char="•"/>
        <a:defRPr sz="4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24561" rtl="0" eaLnBrk="1" latinLnBrk="0" hangingPunct="1">
        <a:defRPr sz="4400" kern="1200">
          <a:solidFill>
            <a:schemeClr val="tx1"/>
          </a:solidFill>
          <a:latin typeface="+mn-lt"/>
          <a:ea typeface="+mn-ea"/>
          <a:cs typeface="+mn-cs"/>
        </a:defRPr>
      </a:lvl1pPr>
      <a:lvl2pPr marL="1124561" algn="l" defTabSz="1124561" rtl="0" eaLnBrk="1" latinLnBrk="0" hangingPunct="1">
        <a:defRPr sz="4400" kern="1200">
          <a:solidFill>
            <a:schemeClr val="tx1"/>
          </a:solidFill>
          <a:latin typeface="+mn-lt"/>
          <a:ea typeface="+mn-ea"/>
          <a:cs typeface="+mn-cs"/>
        </a:defRPr>
      </a:lvl2pPr>
      <a:lvl3pPr marL="2249114" algn="l" defTabSz="1124561" rtl="0" eaLnBrk="1" latinLnBrk="0" hangingPunct="1">
        <a:defRPr sz="4400" kern="1200">
          <a:solidFill>
            <a:schemeClr val="tx1"/>
          </a:solidFill>
          <a:latin typeface="+mn-lt"/>
          <a:ea typeface="+mn-ea"/>
          <a:cs typeface="+mn-cs"/>
        </a:defRPr>
      </a:lvl3pPr>
      <a:lvl4pPr marL="3373673" algn="l" defTabSz="1124561" rtl="0" eaLnBrk="1" latinLnBrk="0" hangingPunct="1">
        <a:defRPr sz="4400" kern="1200">
          <a:solidFill>
            <a:schemeClr val="tx1"/>
          </a:solidFill>
          <a:latin typeface="+mn-lt"/>
          <a:ea typeface="+mn-ea"/>
          <a:cs typeface="+mn-cs"/>
        </a:defRPr>
      </a:lvl4pPr>
      <a:lvl5pPr marL="4498231" algn="l" defTabSz="1124561" rtl="0" eaLnBrk="1" latinLnBrk="0" hangingPunct="1">
        <a:defRPr sz="4400" kern="1200">
          <a:solidFill>
            <a:schemeClr val="tx1"/>
          </a:solidFill>
          <a:latin typeface="+mn-lt"/>
          <a:ea typeface="+mn-ea"/>
          <a:cs typeface="+mn-cs"/>
        </a:defRPr>
      </a:lvl5pPr>
      <a:lvl6pPr marL="5622790" algn="l" defTabSz="1124561" rtl="0" eaLnBrk="1" latinLnBrk="0" hangingPunct="1">
        <a:defRPr sz="4400" kern="1200">
          <a:solidFill>
            <a:schemeClr val="tx1"/>
          </a:solidFill>
          <a:latin typeface="+mn-lt"/>
          <a:ea typeface="+mn-ea"/>
          <a:cs typeface="+mn-cs"/>
        </a:defRPr>
      </a:lvl6pPr>
      <a:lvl7pPr marL="6747346" algn="l" defTabSz="1124561" rtl="0" eaLnBrk="1" latinLnBrk="0" hangingPunct="1">
        <a:defRPr sz="4400" kern="1200">
          <a:solidFill>
            <a:schemeClr val="tx1"/>
          </a:solidFill>
          <a:latin typeface="+mn-lt"/>
          <a:ea typeface="+mn-ea"/>
          <a:cs typeface="+mn-cs"/>
        </a:defRPr>
      </a:lvl7pPr>
      <a:lvl8pPr marL="7871904" algn="l" defTabSz="1124561" rtl="0" eaLnBrk="1" latinLnBrk="0" hangingPunct="1">
        <a:defRPr sz="4400" kern="1200">
          <a:solidFill>
            <a:schemeClr val="tx1"/>
          </a:solidFill>
          <a:latin typeface="+mn-lt"/>
          <a:ea typeface="+mn-ea"/>
          <a:cs typeface="+mn-cs"/>
        </a:defRPr>
      </a:lvl8pPr>
      <a:lvl9pPr marL="8996458" algn="l" defTabSz="1124561" rtl="0" eaLnBrk="1" latinLnBrk="0" hangingPunct="1">
        <a:defRPr sz="4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0" y="6986588"/>
            <a:ext cx="23409275" cy="1419225"/>
          </a:xfrm>
        </p:spPr>
        <p:txBody>
          <a:bodyPr/>
          <a:lstStyle/>
          <a:p>
            <a:r>
              <a:rPr lang="en-US" altLang="en-US" dirty="0">
                <a:latin typeface="Arial" charset="0"/>
                <a:ea typeface="ＭＳ Ｐゴシック" charset="-128"/>
              </a:rPr>
              <a:t>Establishing a business process</a:t>
            </a:r>
          </a:p>
        </p:txBody>
      </p:sp>
      <p:sp>
        <p:nvSpPr>
          <p:cNvPr id="4" name="TextBox 9"/>
          <p:cNvSpPr txBox="1">
            <a:spLocks noChangeArrowheads="1"/>
          </p:cNvSpPr>
          <p:nvPr/>
        </p:nvSpPr>
        <p:spPr bwMode="auto">
          <a:xfrm>
            <a:off x="0" y="9097963"/>
            <a:ext cx="23409275" cy="12596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65462" tIns="82731" rIns="165462" bIns="82731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defRPr/>
            </a:pPr>
            <a:r>
              <a:rPr lang="en-US" sz="7100" dirty="0">
                <a:solidFill>
                  <a:srgbClr val="4F4F4F"/>
                </a:solidFill>
                <a:cs typeface="Arial" charset="0"/>
              </a:rPr>
              <a:t>Business Intelligence &amp; Analytics</a:t>
            </a: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572ECB-F10E-244D-90B6-8EF75D77C3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types of information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8586B989-58AA-3F44-91C3-167EA9E8D296}"/>
              </a:ext>
            </a:extLst>
          </p:cNvPr>
          <p:cNvSpPr/>
          <p:nvPr/>
        </p:nvSpPr>
        <p:spPr>
          <a:xfrm>
            <a:off x="1778000" y="2087562"/>
            <a:ext cx="19431000" cy="3048000"/>
          </a:xfrm>
          <a:prstGeom prst="roundRect">
            <a:avLst>
              <a:gd name="adj" fmla="val 4321"/>
            </a:avLst>
          </a:prstGeom>
          <a:solidFill>
            <a:srgbClr val="123F68"/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4400" dirty="0"/>
              <a:t>Strategic Information</a:t>
            </a:r>
          </a:p>
          <a:p>
            <a:r>
              <a:rPr lang="en-US" sz="3600" b="1" u="sng" dirty="0"/>
              <a:t>Definition</a:t>
            </a:r>
            <a:r>
              <a:rPr lang="en-US" sz="3600" dirty="0"/>
              <a:t>: Information that would be used to create a digital marketing strategy.</a:t>
            </a:r>
          </a:p>
          <a:p>
            <a:r>
              <a:rPr lang="en-US" sz="3600" b="1" u="sng" dirty="0"/>
              <a:t>Example</a:t>
            </a:r>
            <a:r>
              <a:rPr lang="en-US" sz="3600" dirty="0"/>
              <a:t>: Should sales turnover be supported through new customer acquisition, selling more to existing customers or focusing on customer retention?</a:t>
            </a:r>
          </a:p>
          <a:p>
            <a:r>
              <a:rPr lang="en-US" sz="3600" b="1" u="sng" dirty="0"/>
              <a:t>More generally</a:t>
            </a:r>
            <a:r>
              <a:rPr lang="en-US" sz="3600" dirty="0"/>
              <a:t>: What should we do?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C194535-E871-BE4F-B637-374E45759D6E}"/>
              </a:ext>
            </a:extLst>
          </p:cNvPr>
          <p:cNvSpPr/>
          <p:nvPr/>
        </p:nvSpPr>
        <p:spPr>
          <a:xfrm>
            <a:off x="1778000" y="5364162"/>
            <a:ext cx="19431000" cy="3048000"/>
          </a:xfrm>
          <a:prstGeom prst="roundRect">
            <a:avLst>
              <a:gd name="adj" fmla="val 4321"/>
            </a:avLst>
          </a:prstGeom>
          <a:solidFill>
            <a:srgbClr val="84B082"/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4400" dirty="0"/>
              <a:t>Tactical Information</a:t>
            </a:r>
          </a:p>
          <a:p>
            <a:r>
              <a:rPr lang="en-US" sz="3600" b="1" u="sng" dirty="0"/>
              <a:t>Definition </a:t>
            </a:r>
            <a:r>
              <a:rPr lang="en-US" sz="3600" dirty="0"/>
              <a:t>: Creation and optimization of new/existing campaigns.</a:t>
            </a:r>
          </a:p>
          <a:p>
            <a:r>
              <a:rPr lang="en-US" sz="3600" b="1" u="sng" dirty="0"/>
              <a:t>Example</a:t>
            </a:r>
            <a:r>
              <a:rPr lang="en-US" sz="3600" dirty="0"/>
              <a:t>: Who should receive this campaign? When should we introduce it? Should the campaign be time limited?</a:t>
            </a:r>
          </a:p>
          <a:p>
            <a:r>
              <a:rPr lang="en-US" sz="3600" b="1" u="sng" dirty="0"/>
              <a:t>More generally</a:t>
            </a:r>
            <a:r>
              <a:rPr lang="en-US" sz="3600" dirty="0"/>
              <a:t>: How should we do it?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67C6310-AF61-CE40-80CB-B26E08ABB46D}"/>
              </a:ext>
            </a:extLst>
          </p:cNvPr>
          <p:cNvSpPr/>
          <p:nvPr/>
        </p:nvSpPr>
        <p:spPr>
          <a:xfrm>
            <a:off x="1798637" y="8640762"/>
            <a:ext cx="19431000" cy="3048000"/>
          </a:xfrm>
          <a:prstGeom prst="roundRect">
            <a:avLst>
              <a:gd name="adj" fmla="val 4321"/>
            </a:avLst>
          </a:prstGeom>
          <a:solidFill>
            <a:srgbClr val="885A5A"/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4400" dirty="0"/>
              <a:t>Operational Information</a:t>
            </a:r>
          </a:p>
          <a:p>
            <a:r>
              <a:rPr lang="en-US" sz="3600" b="1" u="sng" dirty="0"/>
              <a:t>Definition </a:t>
            </a:r>
            <a:r>
              <a:rPr lang="en-US" sz="3600" dirty="0"/>
              <a:t>: Concrete information that will drive action against campaigns.</a:t>
            </a:r>
          </a:p>
          <a:p>
            <a:r>
              <a:rPr lang="en-US" sz="3600" b="1" u="sng" dirty="0"/>
              <a:t>Example</a:t>
            </a:r>
            <a:r>
              <a:rPr lang="en-US" sz="3600" dirty="0"/>
              <a:t>: Which customers should we contact and which offers should be made?</a:t>
            </a:r>
          </a:p>
          <a:p>
            <a:r>
              <a:rPr lang="en-US" sz="3600" b="1" u="sng" dirty="0"/>
              <a:t>More generally</a:t>
            </a:r>
            <a:r>
              <a:rPr lang="en-US" sz="3600" dirty="0"/>
              <a:t>: Now we do it.</a:t>
            </a:r>
          </a:p>
        </p:txBody>
      </p:sp>
    </p:spTree>
    <p:extLst>
      <p:ext uri="{BB962C8B-B14F-4D97-AF65-F5344CB8AC3E}">
        <p14:creationId xmlns:p14="http://schemas.microsoft.com/office/powerpoint/2010/main" val="1408583173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00B13BF-C6C0-EE46-8E8A-FFA39B9C40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23409275" cy="1316771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614FDC5-6E70-4B47-9504-C206E3B4F9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1D3AE89-EB2D-8547-AFDE-F7B7EF3E2D62}"/>
              </a:ext>
            </a:extLst>
          </p:cNvPr>
          <p:cNvSpPr/>
          <p:nvPr/>
        </p:nvSpPr>
        <p:spPr>
          <a:xfrm>
            <a:off x="1140301" y="3030966"/>
            <a:ext cx="8915400" cy="7105782"/>
          </a:xfrm>
          <a:prstGeom prst="roundRect">
            <a:avLst>
              <a:gd name="adj" fmla="val 3393"/>
            </a:avLst>
          </a:prstGeom>
          <a:solidFill>
            <a:srgbClr val="FCF7FF"/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600"/>
              </a:spcAft>
            </a:pPr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Used this example to breakdown the steps to creating a new initiative</a:t>
            </a:r>
          </a:p>
          <a:p>
            <a:pPr>
              <a:spcAft>
                <a:spcPts val="600"/>
              </a:spcAft>
            </a:pPr>
            <a:endParaRPr lang="en-US" sz="4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spcAft>
                <a:spcPts val="600"/>
              </a:spcAft>
            </a:pPr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Defined critical success factors</a:t>
            </a:r>
          </a:p>
          <a:p>
            <a:pPr>
              <a:spcAft>
                <a:spcPts val="600"/>
              </a:spcAft>
            </a:pPr>
            <a:endParaRPr lang="en-US" sz="4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spcAft>
                <a:spcPts val="600"/>
              </a:spcAft>
            </a:pPr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Determined which data need to support those success factors</a:t>
            </a:r>
          </a:p>
          <a:p>
            <a:pPr>
              <a:spcAft>
                <a:spcPts val="600"/>
              </a:spcAft>
            </a:pPr>
            <a:endParaRPr lang="en-US" sz="4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spcAft>
                <a:spcPts val="600"/>
              </a:spcAft>
            </a:pPr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Discussed different levels of information needed to execute the initiative</a:t>
            </a:r>
          </a:p>
        </p:txBody>
      </p:sp>
    </p:spTree>
    <p:extLst>
      <p:ext uri="{BB962C8B-B14F-4D97-AF65-F5344CB8AC3E}">
        <p14:creationId xmlns:p14="http://schemas.microsoft.com/office/powerpoint/2010/main" val="3196549286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5" name="Picture 3" descr="DESB.ps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5763" y="3900488"/>
            <a:ext cx="17557750" cy="3749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94631972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5AD81-47B0-0047-92CC-13D9954DD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BCF6B5-90A7-214E-91D4-32785943EE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1726" y="3001962"/>
            <a:ext cx="13585824" cy="8484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841992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E6F0A175-FABF-4046-9D2E-B03DBAF67D6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6254949"/>
              </p:ext>
            </p:extLst>
          </p:nvPr>
        </p:nvGraphicFramePr>
        <p:xfrm>
          <a:off x="1570037" y="1325562"/>
          <a:ext cx="17251891" cy="104041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19454542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E6F0A175-FABF-4046-9D2E-B03DBAF67D68}"/>
              </a:ext>
            </a:extLst>
          </p:cNvPr>
          <p:cNvGraphicFramePr/>
          <p:nvPr/>
        </p:nvGraphicFramePr>
        <p:xfrm>
          <a:off x="1570037" y="1325562"/>
          <a:ext cx="17251891" cy="104041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BE0E24A-FD98-F844-86C1-0B3F7368F264}"/>
              </a:ext>
            </a:extLst>
          </p:cNvPr>
          <p:cNvCxnSpPr/>
          <p:nvPr/>
        </p:nvCxnSpPr>
        <p:spPr>
          <a:xfrm>
            <a:off x="655637" y="4297362"/>
            <a:ext cx="22098000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B9F130C-9F58-B441-86D0-2382C4D31F43}"/>
              </a:ext>
            </a:extLst>
          </p:cNvPr>
          <p:cNvSpPr/>
          <p:nvPr/>
        </p:nvSpPr>
        <p:spPr>
          <a:xfrm>
            <a:off x="19421474" y="2544762"/>
            <a:ext cx="3352800" cy="1524000"/>
          </a:xfrm>
          <a:prstGeom prst="roundRect">
            <a:avLst>
              <a:gd name="adj" fmla="val 5556"/>
            </a:avLst>
          </a:prstGeom>
          <a:solidFill>
            <a:srgbClr val="F7C1BB"/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Level 1</a:t>
            </a:r>
          </a:p>
          <a:p>
            <a:pPr algn="ctr"/>
            <a:r>
              <a:rPr 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Objectives</a:t>
            </a:r>
          </a:p>
        </p:txBody>
      </p:sp>
    </p:spTree>
    <p:extLst>
      <p:ext uri="{BB962C8B-B14F-4D97-AF65-F5344CB8AC3E}">
        <p14:creationId xmlns:p14="http://schemas.microsoft.com/office/powerpoint/2010/main" val="4217602663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E6F0A175-FABF-4046-9D2E-B03DBAF67D68}"/>
              </a:ext>
            </a:extLst>
          </p:cNvPr>
          <p:cNvGraphicFramePr/>
          <p:nvPr/>
        </p:nvGraphicFramePr>
        <p:xfrm>
          <a:off x="1570037" y="1325562"/>
          <a:ext cx="17251891" cy="104041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BE0E24A-FD98-F844-86C1-0B3F7368F264}"/>
              </a:ext>
            </a:extLst>
          </p:cNvPr>
          <p:cNvCxnSpPr/>
          <p:nvPr/>
        </p:nvCxnSpPr>
        <p:spPr>
          <a:xfrm>
            <a:off x="655637" y="4297362"/>
            <a:ext cx="22098000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00B3D64-A5AF-354A-9C3B-A35A8DFF6386}"/>
              </a:ext>
            </a:extLst>
          </p:cNvPr>
          <p:cNvCxnSpPr/>
          <p:nvPr/>
        </p:nvCxnSpPr>
        <p:spPr>
          <a:xfrm>
            <a:off x="676274" y="11155362"/>
            <a:ext cx="22098000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C1328F7C-4C5F-8A4C-BAFA-83F1D32C6812}"/>
              </a:ext>
            </a:extLst>
          </p:cNvPr>
          <p:cNvSpPr/>
          <p:nvPr/>
        </p:nvSpPr>
        <p:spPr>
          <a:xfrm>
            <a:off x="19421474" y="2544762"/>
            <a:ext cx="3352800" cy="1524000"/>
          </a:xfrm>
          <a:prstGeom prst="roundRect">
            <a:avLst>
              <a:gd name="adj" fmla="val 5556"/>
            </a:avLst>
          </a:prstGeom>
          <a:solidFill>
            <a:srgbClr val="F7C1BB"/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Level 1</a:t>
            </a:r>
          </a:p>
          <a:p>
            <a:pPr algn="ctr"/>
            <a:r>
              <a:rPr 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Objectives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184E491-0E46-8744-B3E2-69D1E60C2A23}"/>
              </a:ext>
            </a:extLst>
          </p:cNvPr>
          <p:cNvSpPr/>
          <p:nvPr/>
        </p:nvSpPr>
        <p:spPr>
          <a:xfrm>
            <a:off x="19421474" y="9402761"/>
            <a:ext cx="3352800" cy="1524000"/>
          </a:xfrm>
          <a:prstGeom prst="roundRect">
            <a:avLst>
              <a:gd name="adj" fmla="val 5556"/>
            </a:avLst>
          </a:prstGeom>
          <a:solidFill>
            <a:srgbClr val="F7C1BB"/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Level 2</a:t>
            </a:r>
          </a:p>
          <a:p>
            <a:pPr algn="ctr"/>
            <a:r>
              <a:rPr 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Operational</a:t>
            </a:r>
          </a:p>
          <a:p>
            <a:pPr algn="ctr"/>
            <a:r>
              <a:rPr 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Strategy</a:t>
            </a:r>
          </a:p>
        </p:txBody>
      </p:sp>
    </p:spTree>
    <p:extLst>
      <p:ext uri="{BB962C8B-B14F-4D97-AF65-F5344CB8AC3E}">
        <p14:creationId xmlns:p14="http://schemas.microsoft.com/office/powerpoint/2010/main" val="3963867465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2BE3FD-AA42-314C-823D-D78366B03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Target breakdown</a:t>
            </a:r>
          </a:p>
        </p:txBody>
      </p:sp>
    </p:spTree>
    <p:extLst>
      <p:ext uri="{BB962C8B-B14F-4D97-AF65-F5344CB8AC3E}">
        <p14:creationId xmlns:p14="http://schemas.microsoft.com/office/powerpoint/2010/main" val="2582579207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C136D9-DDBB-1440-A75C-C534EDDAA3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Critical success factors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57E9FB-D10B-1744-A20D-DC0362DA7C8E}"/>
              </a:ext>
            </a:extLst>
          </p:cNvPr>
          <p:cNvSpPr>
            <a:spLocks noGrp="1"/>
          </p:cNvSpPr>
          <p:nvPr>
            <p:ph idx="4294967295"/>
          </p:nvPr>
        </p:nvSpPr>
        <p:spPr/>
        <p:txBody>
          <a:bodyPr/>
          <a:lstStyle/>
          <a:p>
            <a:r>
              <a:rPr lang="en-US" dirty="0"/>
              <a:t>Elements of the plan that must have a successful outcome if the plan as a whole is to succeed</a:t>
            </a:r>
          </a:p>
          <a:p>
            <a:r>
              <a:rPr lang="en-US" dirty="0"/>
              <a:t>If just one of the success factors fails, the whole strategy is expected to fail meaning our objectives will not be met</a:t>
            </a:r>
          </a:p>
        </p:txBody>
      </p:sp>
    </p:spTree>
    <p:extLst>
      <p:ext uri="{BB962C8B-B14F-4D97-AF65-F5344CB8AC3E}">
        <p14:creationId xmlns:p14="http://schemas.microsoft.com/office/powerpoint/2010/main" val="3205769597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24C57-8189-FC44-A922-CF797C7AE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Success factors for our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692403-D9F3-6344-93A2-78CA9F0772D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Retain 10% more of top third</a:t>
            </a:r>
          </a:p>
          <a:p>
            <a:pPr lvl="1"/>
            <a:r>
              <a:rPr lang="en-US" dirty="0"/>
              <a:t>Suggest the right retention offer at the right time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14A3DF-51E3-FE40-A3A1-D83038EC52A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Add 2% in additional revenue via cross-sell</a:t>
            </a:r>
          </a:p>
          <a:p>
            <a:pPr lvl="1"/>
            <a:r>
              <a:rPr lang="en-US" dirty="0"/>
              <a:t>Suggest the right cross-sell offer at the right time (to the right people)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07B9F4F-8766-AB46-961A-17FF93244366}"/>
              </a:ext>
            </a:extLst>
          </p:cNvPr>
          <p:cNvSpPr/>
          <p:nvPr/>
        </p:nvSpPr>
        <p:spPr>
          <a:xfrm>
            <a:off x="19421474" y="9402761"/>
            <a:ext cx="3352800" cy="1524000"/>
          </a:xfrm>
          <a:prstGeom prst="roundRect">
            <a:avLst>
              <a:gd name="adj" fmla="val 5556"/>
            </a:avLst>
          </a:prstGeom>
          <a:solidFill>
            <a:srgbClr val="F7C1BB"/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Level 3</a:t>
            </a:r>
          </a:p>
          <a:p>
            <a:pPr algn="ctr"/>
            <a:r>
              <a:rPr 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Critical success</a:t>
            </a:r>
          </a:p>
          <a:p>
            <a:pPr algn="ctr"/>
            <a:r>
              <a:rPr 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factors</a:t>
            </a:r>
          </a:p>
        </p:txBody>
      </p:sp>
    </p:spTree>
    <p:extLst>
      <p:ext uri="{BB962C8B-B14F-4D97-AF65-F5344CB8AC3E}">
        <p14:creationId xmlns:p14="http://schemas.microsoft.com/office/powerpoint/2010/main" val="1049080691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4B0241E2-EB69-CF47-88E2-1EBC438C490C}"/>
              </a:ext>
            </a:extLst>
          </p:cNvPr>
          <p:cNvSpPr/>
          <p:nvPr/>
        </p:nvSpPr>
        <p:spPr>
          <a:xfrm>
            <a:off x="503237" y="1778000"/>
            <a:ext cx="10439400" cy="10128417"/>
          </a:xfrm>
          <a:prstGeom prst="roundRect">
            <a:avLst>
              <a:gd name="adj" fmla="val 2741"/>
            </a:avLst>
          </a:prstGeom>
          <a:noFill/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Retention Project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2A887B-C6A7-B843-A91C-9744261171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Identify lead &amp; lag information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818F11B-8119-F344-8662-93097FF49F0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Lead information</a:t>
            </a:r>
          </a:p>
          <a:p>
            <a:pPr lvl="1"/>
            <a:r>
              <a:rPr lang="en-US" dirty="0"/>
              <a:t>Which customers are leaving?</a:t>
            </a:r>
          </a:p>
          <a:p>
            <a:pPr lvl="1"/>
            <a:r>
              <a:rPr lang="en-US" dirty="0"/>
              <a:t>When?</a:t>
            </a:r>
          </a:p>
          <a:p>
            <a:pPr lvl="1"/>
            <a:r>
              <a:rPr lang="en-US" dirty="0"/>
              <a:t>Why?</a:t>
            </a:r>
          </a:p>
          <a:p>
            <a:r>
              <a:rPr lang="en-US" dirty="0"/>
              <a:t>Lag information</a:t>
            </a:r>
          </a:p>
          <a:p>
            <a:pPr lvl="1"/>
            <a:r>
              <a:rPr lang="en-US" dirty="0"/>
              <a:t>Monitor progress of campaign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E4006B6-058F-2442-9F66-2A46FD29099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Lead information</a:t>
            </a:r>
          </a:p>
          <a:p>
            <a:pPr lvl="1"/>
            <a:r>
              <a:rPr lang="en-US" dirty="0"/>
              <a:t>Which customers might want to buy?</a:t>
            </a:r>
          </a:p>
          <a:p>
            <a:pPr lvl="1"/>
            <a:r>
              <a:rPr lang="en-US" dirty="0"/>
              <a:t>When?</a:t>
            </a:r>
          </a:p>
          <a:p>
            <a:endParaRPr lang="en-US" dirty="0"/>
          </a:p>
          <a:p>
            <a:r>
              <a:rPr lang="en-US" dirty="0"/>
              <a:t>Lag information</a:t>
            </a:r>
          </a:p>
          <a:p>
            <a:pPr lvl="1"/>
            <a:r>
              <a:rPr lang="en-US" dirty="0"/>
              <a:t>Monitor progress of campaign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40ABD2C1-1F04-B34B-8CD1-BF0AEB8A251E}"/>
              </a:ext>
            </a:extLst>
          </p:cNvPr>
          <p:cNvSpPr/>
          <p:nvPr/>
        </p:nvSpPr>
        <p:spPr>
          <a:xfrm>
            <a:off x="19705637" y="106362"/>
            <a:ext cx="3352800" cy="1524000"/>
          </a:xfrm>
          <a:prstGeom prst="roundRect">
            <a:avLst>
              <a:gd name="adj" fmla="val 5556"/>
            </a:avLst>
          </a:prstGeom>
          <a:solidFill>
            <a:srgbClr val="F7C1BB"/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Level 4</a:t>
            </a:r>
          </a:p>
          <a:p>
            <a:pPr algn="ctr"/>
            <a:r>
              <a:rPr 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Identify information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1455DC19-0B80-534E-8708-0E63A594B10A}"/>
              </a:ext>
            </a:extLst>
          </p:cNvPr>
          <p:cNvSpPr/>
          <p:nvPr/>
        </p:nvSpPr>
        <p:spPr>
          <a:xfrm>
            <a:off x="11704638" y="1778000"/>
            <a:ext cx="10439400" cy="10128417"/>
          </a:xfrm>
          <a:prstGeom prst="roundRect">
            <a:avLst>
              <a:gd name="adj" fmla="val 2741"/>
            </a:avLst>
          </a:prstGeom>
          <a:noFill/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Cross-sell Project</a:t>
            </a:r>
          </a:p>
        </p:txBody>
      </p:sp>
    </p:spTree>
    <p:extLst>
      <p:ext uri="{BB962C8B-B14F-4D97-AF65-F5344CB8AC3E}">
        <p14:creationId xmlns:p14="http://schemas.microsoft.com/office/powerpoint/2010/main" val="2496348660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Online Programs Template White[1]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Michael Lewis Online PPT Template.potm</Template>
  <TotalTime>10892</TotalTime>
  <Words>490</Words>
  <Application>Microsoft Macintosh PowerPoint</Application>
  <PresentationFormat>Custom</PresentationFormat>
  <Paragraphs>90</Paragraphs>
  <Slides>12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ＭＳ Ｐゴシック</vt:lpstr>
      <vt:lpstr>Arial</vt:lpstr>
      <vt:lpstr>Calibri</vt:lpstr>
      <vt:lpstr>Online Programs Template White[1]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Target breakdown</vt:lpstr>
      <vt:lpstr>Critical success factors</vt:lpstr>
      <vt:lpstr>Success factors for our project</vt:lpstr>
      <vt:lpstr>Identify lead &amp; lag information</vt:lpstr>
      <vt:lpstr>Different types of information</vt:lpstr>
      <vt:lpstr>PowerPoint Presentation</vt:lpstr>
      <vt:lpstr>PowerPoint Presentation</vt:lpstr>
    </vt:vector>
  </TitlesOfParts>
  <Company>University of Nevada Reno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2:  Strategy Analysis</dc:title>
  <dc:creator>jeff</dc:creator>
  <cp:lastModifiedBy>Jeremy Morris</cp:lastModifiedBy>
  <cp:revision>341</cp:revision>
  <dcterms:created xsi:type="dcterms:W3CDTF">2007-05-02T01:14:38Z</dcterms:created>
  <dcterms:modified xsi:type="dcterms:W3CDTF">2019-06-28T19:38:35Z</dcterms:modified>
</cp:coreProperties>
</file>